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99" r:id="rId2"/>
    <p:sldId id="623" r:id="rId3"/>
    <p:sldId id="600" r:id="rId4"/>
    <p:sldId id="601" r:id="rId5"/>
    <p:sldId id="611" r:id="rId6"/>
    <p:sldId id="612" r:id="rId7"/>
    <p:sldId id="613" r:id="rId8"/>
    <p:sldId id="614" r:id="rId9"/>
    <p:sldId id="637" r:id="rId10"/>
    <p:sldId id="342" r:id="rId11"/>
    <p:sldId id="609" r:id="rId12"/>
    <p:sldId id="636" r:id="rId13"/>
    <p:sldId id="634" r:id="rId14"/>
    <p:sldId id="638" r:id="rId15"/>
    <p:sldId id="61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DB0DA"/>
    <a:srgbClr val="FF0000"/>
    <a:srgbClr val="00AFDC"/>
    <a:srgbClr val="FEBA96"/>
    <a:srgbClr val="F6A47B"/>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p:restoredTop sz="86411" autoAdjust="0"/>
  </p:normalViewPr>
  <p:slideViewPr>
    <p:cSldViewPr>
      <p:cViewPr varScale="1">
        <p:scale>
          <a:sx n="71" d="100"/>
          <a:sy n="71" d="100"/>
        </p:scale>
        <p:origin x="184" y="368"/>
      </p:cViewPr>
      <p:guideLst>
        <p:guide orient="horz" pos="2160"/>
        <p:guide pos="3840"/>
      </p:guideLst>
    </p:cSldViewPr>
  </p:slideViewPr>
  <p:outlineViewPr>
    <p:cViewPr>
      <p:scale>
        <a:sx n="33" d="100"/>
        <a:sy n="33" d="100"/>
      </p:scale>
      <p:origin x="0" y="-48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AF256-48D1-4565-A8E2-7FEB6E72B233}" type="datetimeFigureOut">
              <a:rPr lang="nl-NL" smtClean="0"/>
              <a:pPr/>
              <a:t>10-11-2019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B33FA-4354-458C-A690-5814E858A9A2}" type="slidenum">
              <a:rPr lang="nl-NL" smtClean="0"/>
              <a:pPr/>
              <a:t>‹nr.›</a:t>
            </a:fld>
            <a:endParaRPr lang="nl-NL"/>
          </a:p>
        </p:txBody>
      </p:sp>
    </p:spTree>
    <p:extLst>
      <p:ext uri="{BB962C8B-B14F-4D97-AF65-F5344CB8AC3E}">
        <p14:creationId xmlns:p14="http://schemas.microsoft.com/office/powerpoint/2010/main" val="111789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DBB33FA-4354-458C-A690-5814E858A9A2}" type="slidenum">
              <a:rPr lang="nl-NL" smtClean="0"/>
              <a:pPr/>
              <a:t>1</a:t>
            </a:fld>
            <a:endParaRPr lang="nl-NL"/>
          </a:p>
        </p:txBody>
      </p:sp>
    </p:spTree>
    <p:extLst>
      <p:ext uri="{BB962C8B-B14F-4D97-AF65-F5344CB8AC3E}">
        <p14:creationId xmlns:p14="http://schemas.microsoft.com/office/powerpoint/2010/main" val="114169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In de afgelopen decennia hebben juridische en economische sturingsmodellen het beleid sterk bepaald. Het beheersen van de collectieve uitgaven is bijvoorbeeld al enige decennia een dominante sturende factor om solidaire stelsels in het domein van zorg, onderwijs, en arbeid te behouden. Daarnaast is een voorliefde ontstaan voor het sturen op relatief eenvoudig meetbare resultaten met bijbehorende indicatoren. Dit heeft geleid tot een veelheid aan protocollen, indicatoren en regels. De eenzijdige nadruk op rechtmatigheid en resultaten heeft daarnaast geleid tot een forse uitbreiding van controle- en verantwoordingsmechanismen die weinig zeggen over effecten die moeilijker meetbaar zijn. Transparantie op groepsniveau gaat knellen.</a:t>
            </a:r>
            <a:endParaRPr lang="nl-NL" dirty="0"/>
          </a:p>
          <a:p>
            <a:endParaRPr lang="nl-NL" dirty="0"/>
          </a:p>
        </p:txBody>
      </p:sp>
      <p:sp>
        <p:nvSpPr>
          <p:cNvPr id="4" name="Tijdelijke aanduiding voor dianummer 3"/>
          <p:cNvSpPr>
            <a:spLocks noGrp="1"/>
          </p:cNvSpPr>
          <p:nvPr>
            <p:ph type="sldNum" sz="quarter" idx="10"/>
          </p:nvPr>
        </p:nvSpPr>
        <p:spPr/>
        <p:txBody>
          <a:bodyPr/>
          <a:lstStyle/>
          <a:p>
            <a:fld id="{DDBB33FA-4354-458C-A690-5814E858A9A2}" type="slidenum">
              <a:rPr lang="nl-NL" smtClean="0"/>
              <a:pPr/>
              <a:t>3</a:t>
            </a:fld>
            <a:endParaRPr lang="nl-NL"/>
          </a:p>
        </p:txBody>
      </p:sp>
    </p:spTree>
    <p:extLst>
      <p:ext uri="{BB962C8B-B14F-4D97-AF65-F5344CB8AC3E}">
        <p14:creationId xmlns:p14="http://schemas.microsoft.com/office/powerpoint/2010/main" val="423027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Kwaliteitstools</a:t>
            </a:r>
            <a:r>
              <a:rPr lang="nl-NL" baseline="0" dirty="0"/>
              <a:t> zijn de instrumenten van de Waarheid geworden, en zijn los gekomen van de leefwereld van mensen</a:t>
            </a:r>
          </a:p>
          <a:p>
            <a:r>
              <a:rPr lang="nl-NL" baseline="0" dirty="0"/>
              <a:t>Feiten zijn ook niet zonder waarden. De keuze van de parameters en de meetinstrumenten is al een moreel proces. </a:t>
            </a:r>
            <a:endParaRPr lang="nl-NL" dirty="0"/>
          </a:p>
          <a:p>
            <a:r>
              <a:rPr lang="nl-NL" dirty="0"/>
              <a:t>Dus eerst</a:t>
            </a:r>
            <a:r>
              <a:rPr lang="nl-NL" baseline="0" dirty="0"/>
              <a:t> de feiten en dan op basis van data het morele debat is onjuist</a:t>
            </a:r>
          </a:p>
          <a:p>
            <a:r>
              <a:rPr lang="nl-NL" sz="1200" dirty="0"/>
              <a:t>Geen aanval op empirische research</a:t>
            </a:r>
          </a:p>
          <a:p>
            <a:r>
              <a:rPr lang="nl-NL" sz="1200" dirty="0"/>
              <a:t>Geen pleidooi voor nihilisme</a:t>
            </a:r>
          </a:p>
          <a:p>
            <a:endParaRPr lang="nl-NL" dirty="0"/>
          </a:p>
        </p:txBody>
      </p:sp>
      <p:sp>
        <p:nvSpPr>
          <p:cNvPr id="4" name="Tijdelijke aanduiding voor dianummer 3"/>
          <p:cNvSpPr>
            <a:spLocks noGrp="1"/>
          </p:cNvSpPr>
          <p:nvPr>
            <p:ph type="sldNum" sz="quarter" idx="10"/>
          </p:nvPr>
        </p:nvSpPr>
        <p:spPr/>
        <p:txBody>
          <a:bodyPr/>
          <a:lstStyle/>
          <a:p>
            <a:fld id="{DDBB33FA-4354-458C-A690-5814E858A9A2}" type="slidenum">
              <a:rPr lang="nl-NL" smtClean="0"/>
              <a:pPr/>
              <a:t>9</a:t>
            </a:fld>
            <a:endParaRPr lang="nl-NL"/>
          </a:p>
        </p:txBody>
      </p:sp>
    </p:spTree>
    <p:extLst>
      <p:ext uri="{BB962C8B-B14F-4D97-AF65-F5344CB8AC3E}">
        <p14:creationId xmlns:p14="http://schemas.microsoft.com/office/powerpoint/2010/main" val="275340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02EFA3F-BD05-4845-93EC-098A9A218AF6}" type="slidenum">
              <a:rPr lang="nl-NL" smtClean="0"/>
              <a:pPr/>
              <a:t>10</a:t>
            </a:fld>
            <a:endParaRPr lang="nl-NL"/>
          </a:p>
        </p:txBody>
      </p:sp>
    </p:spTree>
    <p:extLst>
      <p:ext uri="{BB962C8B-B14F-4D97-AF65-F5344CB8AC3E}">
        <p14:creationId xmlns:p14="http://schemas.microsoft.com/office/powerpoint/2010/main" val="282506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Rechthoek 7"/>
          <p:cNvSpPr/>
          <p:nvPr userDrawn="1"/>
        </p:nvSpPr>
        <p:spPr>
          <a:xfrm>
            <a:off x="695333" y="594000"/>
            <a:ext cx="10800000" cy="4212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1128000" y="1003462"/>
            <a:ext cx="9936000" cy="533400"/>
          </a:xfrm>
        </p:spPr>
        <p:txBody>
          <a:bodyPr/>
          <a:lstStyle>
            <a:lvl1pPr>
              <a:defRPr>
                <a:solidFill>
                  <a:schemeClr val="bg2"/>
                </a:solidFill>
              </a:defRPr>
            </a:lvl1pPr>
          </a:lstStyle>
          <a:p>
            <a:r>
              <a:rPr lang="nl-NL"/>
              <a:t>Klik om de stijl te bewerken</a:t>
            </a:r>
            <a:endParaRPr lang="nl-NL" dirty="0"/>
          </a:p>
        </p:txBody>
      </p:sp>
      <p:sp>
        <p:nvSpPr>
          <p:cNvPr id="3" name="Ondertitel 2"/>
          <p:cNvSpPr>
            <a:spLocks noGrp="1"/>
          </p:cNvSpPr>
          <p:nvPr>
            <p:ph type="subTitle" idx="1"/>
          </p:nvPr>
        </p:nvSpPr>
        <p:spPr>
          <a:xfrm>
            <a:off x="1127387" y="1650209"/>
            <a:ext cx="9936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1" name="Rechthoek 10"/>
          <p:cNvSpPr/>
          <p:nvPr userDrawn="1"/>
        </p:nvSpPr>
        <p:spPr>
          <a:xfrm>
            <a:off x="695333" y="5292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4" name="Tijdelijke aanduiding voor tekst 13"/>
          <p:cNvSpPr>
            <a:spLocks noGrp="1"/>
          </p:cNvSpPr>
          <p:nvPr>
            <p:ph type="body" sz="quarter" idx="10"/>
          </p:nvPr>
        </p:nvSpPr>
        <p:spPr>
          <a:xfrm>
            <a:off x="1128002" y="4078255"/>
            <a:ext cx="7128209" cy="635000"/>
          </a:xfrm>
        </p:spPr>
        <p:txBody>
          <a:bodyPr/>
          <a:lstStyle>
            <a:lvl1pPr marL="0" indent="0" algn="l">
              <a:buNone/>
              <a:defRPr>
                <a:solidFill>
                  <a:schemeClr val="bg2"/>
                </a:solidFill>
              </a:defRPr>
            </a:lvl1pPr>
          </a:lstStyle>
          <a:p>
            <a:pPr lvl="0"/>
            <a:r>
              <a:rPr lang="nl-NL"/>
              <a:t>Klik om de modelstijlen te bewerken</a:t>
            </a:r>
          </a:p>
        </p:txBody>
      </p:sp>
    </p:spTree>
    <p:extLst>
      <p:ext uri="{BB962C8B-B14F-4D97-AF65-F5344CB8AC3E}">
        <p14:creationId xmlns:p14="http://schemas.microsoft.com/office/powerpoint/2010/main" val="192247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luitende dia">
    <p:spTree>
      <p:nvGrpSpPr>
        <p:cNvPr id="1" name=""/>
        <p:cNvGrpSpPr/>
        <p:nvPr/>
      </p:nvGrpSpPr>
      <p:grpSpPr>
        <a:xfrm>
          <a:off x="0" y="0"/>
          <a:ext cx="0" cy="0"/>
          <a:chOff x="0" y="0"/>
          <a:chExt cx="0" cy="0"/>
        </a:xfrm>
      </p:grpSpPr>
      <p:sp>
        <p:nvSpPr>
          <p:cNvPr id="7" name="Rechthoek 6"/>
          <p:cNvSpPr/>
          <p:nvPr userDrawn="1"/>
        </p:nvSpPr>
        <p:spPr>
          <a:xfrm>
            <a:off x="479307" y="6183340"/>
            <a:ext cx="11017360" cy="499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0000" y="5940000"/>
            <a:ext cx="864000" cy="929244"/>
          </a:xfrm>
          <a:prstGeom prst="rect">
            <a:avLst/>
          </a:prstGeom>
        </p:spPr>
      </p:pic>
      <p:sp>
        <p:nvSpPr>
          <p:cNvPr id="3" name="Titel 2"/>
          <p:cNvSpPr>
            <a:spLocks noGrp="1"/>
          </p:cNvSpPr>
          <p:nvPr>
            <p:ph type="title"/>
          </p:nvPr>
        </p:nvSpPr>
        <p:spPr/>
        <p:txBody>
          <a:bodyPr/>
          <a:lstStyle/>
          <a:p>
            <a:r>
              <a:rPr lang="nl-NL"/>
              <a:t>Klik om de stijl te bewerken</a:t>
            </a:r>
            <a:endParaRPr lang="nl-NL" dirty="0"/>
          </a:p>
        </p:txBody>
      </p:sp>
    </p:spTree>
    <p:extLst>
      <p:ext uri="{BB962C8B-B14F-4D97-AF65-F5344CB8AC3E}">
        <p14:creationId xmlns:p14="http://schemas.microsoft.com/office/powerpoint/2010/main" val="224155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76251" y="428625"/>
            <a:ext cx="11525249" cy="1214438"/>
          </a:xfrm>
        </p:spPr>
        <p:txBody>
          <a:bodyPr/>
          <a:lstStyle/>
          <a:p>
            <a:r>
              <a:rPr lang="nl-NL"/>
              <a:t>Klik om de stijl te bewerken</a:t>
            </a:r>
          </a:p>
        </p:txBody>
      </p:sp>
      <p:sp>
        <p:nvSpPr>
          <p:cNvPr id="3" name="Tijdelijke aanduiding voor tekst 2"/>
          <p:cNvSpPr>
            <a:spLocks noGrp="1"/>
          </p:cNvSpPr>
          <p:nvPr>
            <p:ph type="body" sz="half" idx="1"/>
          </p:nvPr>
        </p:nvSpPr>
        <p:spPr>
          <a:xfrm>
            <a:off x="1238251" y="1714500"/>
            <a:ext cx="5069416" cy="4071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10867" y="1714500"/>
            <a:ext cx="5071533" cy="40719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a:xfrm>
            <a:off x="8737600" y="6492876"/>
            <a:ext cx="2844800" cy="365125"/>
          </a:xfrm>
          <a:prstGeom prst="rect">
            <a:avLst/>
          </a:prstGeom>
        </p:spPr>
        <p:txBody>
          <a:bodyPr/>
          <a:lstStyle>
            <a:lvl1pPr>
              <a:defRPr>
                <a:cs typeface="+mn-cs"/>
              </a:defRPr>
            </a:lvl1pPr>
          </a:lstStyle>
          <a:p>
            <a:pPr>
              <a:defRPr/>
            </a:pPr>
            <a:fld id="{2FD22327-D890-BC42-AEC5-E392B49B1FA9}" type="slidenum">
              <a:rPr lang="nl-NL"/>
              <a:pPr>
                <a:defRPr/>
              </a:pPr>
              <a:t>‹nr.›</a:t>
            </a:fld>
            <a:endParaRPr lang="nl-NL"/>
          </a:p>
        </p:txBody>
      </p:sp>
    </p:spTree>
    <p:extLst>
      <p:ext uri="{BB962C8B-B14F-4D97-AF65-F5344CB8AC3E}">
        <p14:creationId xmlns:p14="http://schemas.microsoft.com/office/powerpoint/2010/main" val="273592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2">
    <p:spTree>
      <p:nvGrpSpPr>
        <p:cNvPr id="1" name=""/>
        <p:cNvGrpSpPr/>
        <p:nvPr/>
      </p:nvGrpSpPr>
      <p:grpSpPr>
        <a:xfrm>
          <a:off x="0" y="0"/>
          <a:ext cx="0" cy="0"/>
          <a:chOff x="0" y="0"/>
          <a:chExt cx="0" cy="0"/>
        </a:xfrm>
      </p:grpSpPr>
      <p:sp>
        <p:nvSpPr>
          <p:cNvPr id="7" name="Rechthoek 6"/>
          <p:cNvSpPr/>
          <p:nvPr userDrawn="1"/>
        </p:nvSpPr>
        <p:spPr>
          <a:xfrm>
            <a:off x="0" y="33265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1128000" y="1003462"/>
            <a:ext cx="9936000" cy="533400"/>
          </a:xfrm>
        </p:spPr>
        <p:txBody>
          <a:bodyPr/>
          <a:lstStyle>
            <a:lvl1pPr>
              <a:defRPr>
                <a:solidFill>
                  <a:schemeClr val="tx2"/>
                </a:solidFill>
              </a:defRPr>
            </a:lvl1pPr>
          </a:lstStyle>
          <a:p>
            <a:r>
              <a:rPr lang="nl-NL"/>
              <a:t>Klik om de stijl te bewerken</a:t>
            </a:r>
            <a:endParaRPr lang="nl-NL" dirty="0"/>
          </a:p>
        </p:txBody>
      </p:sp>
      <p:sp>
        <p:nvSpPr>
          <p:cNvPr id="3" name="Ondertitel 2"/>
          <p:cNvSpPr>
            <a:spLocks noGrp="1"/>
          </p:cNvSpPr>
          <p:nvPr>
            <p:ph type="subTitle" idx="1"/>
          </p:nvPr>
        </p:nvSpPr>
        <p:spPr>
          <a:xfrm>
            <a:off x="1127387" y="1650209"/>
            <a:ext cx="9936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1" name="Rechthoek 10"/>
          <p:cNvSpPr/>
          <p:nvPr userDrawn="1"/>
        </p:nvSpPr>
        <p:spPr>
          <a:xfrm>
            <a:off x="695333" y="5292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4" name="Tijdelijke aanduiding voor tekst 13"/>
          <p:cNvSpPr>
            <a:spLocks noGrp="1"/>
          </p:cNvSpPr>
          <p:nvPr>
            <p:ph type="body" sz="quarter" idx="10"/>
          </p:nvPr>
        </p:nvSpPr>
        <p:spPr>
          <a:xfrm>
            <a:off x="1128002" y="4078255"/>
            <a:ext cx="7128209" cy="635000"/>
          </a:xfrm>
        </p:spPr>
        <p:txBody>
          <a:bodyPr/>
          <a:lstStyle>
            <a:lvl1pPr marL="0" indent="0" algn="l">
              <a:buNone/>
              <a:defRPr>
                <a:solidFill>
                  <a:schemeClr val="tx2"/>
                </a:solidFill>
              </a:defRPr>
            </a:lvl1pPr>
          </a:lstStyle>
          <a:p>
            <a:pPr lvl="0"/>
            <a:r>
              <a:rPr lang="nl-NL"/>
              <a:t>Klik om de modelstijlen te bewerken</a:t>
            </a:r>
          </a:p>
        </p:txBody>
      </p:sp>
      <p:sp>
        <p:nvSpPr>
          <p:cNvPr id="9" name="Rechthoek 8"/>
          <p:cNvSpPr/>
          <p:nvPr userDrawn="1"/>
        </p:nvSpPr>
        <p:spPr>
          <a:xfrm>
            <a:off x="696000" y="594000"/>
            <a:ext cx="108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2" name="Afbeelding 11">
            <a:extLst>
              <a:ext uri="{FF2B5EF4-FFF2-40B4-BE49-F238E27FC236}">
                <a16:creationId xmlns:a16="http://schemas.microsoft.com/office/drawing/2014/main" id="{A9240B65-0D5A-E64E-A067-BED1FFE940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04312" y="6173411"/>
            <a:ext cx="2426807" cy="302400"/>
          </a:xfrm>
          <a:prstGeom prst="rect">
            <a:avLst/>
          </a:prstGeom>
        </p:spPr>
      </p:pic>
    </p:spTree>
    <p:extLst>
      <p:ext uri="{BB962C8B-B14F-4D97-AF65-F5344CB8AC3E}">
        <p14:creationId xmlns:p14="http://schemas.microsoft.com/office/powerpoint/2010/main" val="84544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78196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a:xfrm>
            <a:off x="1992000" y="6414409"/>
            <a:ext cx="1440000" cy="152400"/>
          </a:xfrm>
          <a:prstGeom prst="rect">
            <a:avLst/>
          </a:prstGeom>
        </p:spPr>
        <p:txBody>
          <a:bodyPr/>
          <a:lstStyle/>
          <a:p>
            <a:r>
              <a:rPr lang="nl-NL"/>
              <a:t>&lt;datum&gt;</a:t>
            </a:r>
            <a:endParaRPr lang="nl-NL" dirty="0"/>
          </a:p>
        </p:txBody>
      </p:sp>
      <p:sp>
        <p:nvSpPr>
          <p:cNvPr id="4" name="Tijdelijke aanduiding voor voettekst 3"/>
          <p:cNvSpPr>
            <a:spLocks noGrp="1"/>
          </p:cNvSpPr>
          <p:nvPr>
            <p:ph type="ftr" sz="quarter" idx="11"/>
          </p:nvPr>
        </p:nvSpPr>
        <p:spPr>
          <a:xfrm>
            <a:off x="3720000" y="6414409"/>
            <a:ext cx="5280000" cy="152400"/>
          </a:xfrm>
          <a:prstGeom prst="rect">
            <a:avLst/>
          </a:prstGeom>
        </p:spPr>
        <p:txBody>
          <a:bodyPr/>
          <a:lstStyle/>
          <a:p>
            <a:r>
              <a:rPr lang="nl-NL"/>
              <a:t>&lt;Titel van de presentatie&gt;</a:t>
            </a:r>
            <a:endParaRPr lang="nl-NL" dirty="0"/>
          </a:p>
        </p:txBody>
      </p:sp>
      <p:sp>
        <p:nvSpPr>
          <p:cNvPr id="5" name="Tijdelijke aanduiding voor dianummer 4"/>
          <p:cNvSpPr>
            <a:spLocks noGrp="1"/>
          </p:cNvSpPr>
          <p:nvPr>
            <p:ph type="sldNum" sz="quarter" idx="12"/>
          </p:nvPr>
        </p:nvSpPr>
        <p:spPr>
          <a:xfrm>
            <a:off x="696000" y="6414409"/>
            <a:ext cx="1080000" cy="152400"/>
          </a:xfrm>
          <a:prstGeom prst="rect">
            <a:avLst/>
          </a:prstGeom>
        </p:spPr>
        <p:txBody>
          <a:bodyPr/>
          <a:lstStyle/>
          <a:p>
            <a:r>
              <a:rPr lang="nl-NL"/>
              <a:t>Pagina </a:t>
            </a:r>
            <a:fld id="{7FC9B413-936F-403B-BC98-20250EBFF374}" type="slidenum">
              <a:rPr lang="nl-NL" smtClean="0"/>
              <a:pPr/>
              <a:t>‹nr.›</a:t>
            </a:fld>
            <a:endParaRPr lang="nl-NL" dirty="0"/>
          </a:p>
        </p:txBody>
      </p:sp>
      <p:sp>
        <p:nvSpPr>
          <p:cNvPr id="6" name="Ondertitel 2"/>
          <p:cNvSpPr>
            <a:spLocks noGrp="1"/>
          </p:cNvSpPr>
          <p:nvPr>
            <p:ph type="subTitle" idx="1"/>
          </p:nvPr>
        </p:nvSpPr>
        <p:spPr>
          <a:xfrm>
            <a:off x="696000" y="1650209"/>
            <a:ext cx="108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Tree>
    <p:extLst>
      <p:ext uri="{BB962C8B-B14F-4D97-AF65-F5344CB8AC3E}">
        <p14:creationId xmlns:p14="http://schemas.microsoft.com/office/powerpoint/2010/main" val="80855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a:xfrm>
            <a:off x="1992000" y="6414409"/>
            <a:ext cx="1440000" cy="152400"/>
          </a:xfrm>
          <a:prstGeom prst="rect">
            <a:avLst/>
          </a:prstGeom>
        </p:spPr>
        <p:txBody>
          <a:bodyPr/>
          <a:lstStyle/>
          <a:p>
            <a:r>
              <a:rPr lang="nl-NL"/>
              <a:t>&lt;datum&gt;</a:t>
            </a:r>
          </a:p>
        </p:txBody>
      </p:sp>
      <p:sp>
        <p:nvSpPr>
          <p:cNvPr id="6" name="Tijdelijke aanduiding voor voettekst 5"/>
          <p:cNvSpPr>
            <a:spLocks noGrp="1"/>
          </p:cNvSpPr>
          <p:nvPr>
            <p:ph type="ftr" sz="quarter" idx="11"/>
          </p:nvPr>
        </p:nvSpPr>
        <p:spPr>
          <a:xfrm>
            <a:off x="3720000" y="6414409"/>
            <a:ext cx="5280000" cy="152400"/>
          </a:xfrm>
          <a:prstGeom prst="rect">
            <a:avLst/>
          </a:prstGeom>
        </p:spPr>
        <p:txBody>
          <a:bodyPr/>
          <a:lstStyle/>
          <a:p>
            <a:r>
              <a:rPr lang="nl-NL"/>
              <a:t>&lt;Titel van de presentatie&gt;</a:t>
            </a:r>
          </a:p>
        </p:txBody>
      </p:sp>
      <p:sp>
        <p:nvSpPr>
          <p:cNvPr id="9" name="Tijdelijke aanduiding voor grafiek 8"/>
          <p:cNvSpPr>
            <a:spLocks noGrp="1"/>
          </p:cNvSpPr>
          <p:nvPr>
            <p:ph type="chart" sz="quarter" idx="13"/>
          </p:nvPr>
        </p:nvSpPr>
        <p:spPr>
          <a:xfrm>
            <a:off x="6196801" y="1652400"/>
            <a:ext cx="5299867" cy="41256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696384" y="1652001"/>
            <a:ext cx="5385600" cy="41249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10145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a:xfrm>
            <a:off x="1992000" y="6414409"/>
            <a:ext cx="1440000" cy="152400"/>
          </a:xfrm>
          <a:prstGeom prst="rect">
            <a:avLst/>
          </a:prstGeom>
        </p:spPr>
        <p:txBody>
          <a:bodyPr/>
          <a:lstStyle/>
          <a:p>
            <a:r>
              <a:rPr lang="nl-NL"/>
              <a:t>&lt;datum&gt;</a:t>
            </a:r>
          </a:p>
        </p:txBody>
      </p:sp>
      <p:sp>
        <p:nvSpPr>
          <p:cNvPr id="6" name="Tijdelijke aanduiding voor voettekst 5"/>
          <p:cNvSpPr>
            <a:spLocks noGrp="1"/>
          </p:cNvSpPr>
          <p:nvPr>
            <p:ph type="ftr" sz="quarter" idx="11"/>
          </p:nvPr>
        </p:nvSpPr>
        <p:spPr>
          <a:xfrm>
            <a:off x="3720000" y="6414409"/>
            <a:ext cx="5280000" cy="152400"/>
          </a:xfrm>
          <a:prstGeom prst="rect">
            <a:avLst/>
          </a:prstGeom>
        </p:spPr>
        <p:txBody>
          <a:bodyPr/>
          <a:lstStyle/>
          <a:p>
            <a:r>
              <a:rPr lang="nl-NL"/>
              <a:t>&lt;Titel van de presentatie&gt;</a:t>
            </a:r>
          </a:p>
        </p:txBody>
      </p:sp>
      <p:sp>
        <p:nvSpPr>
          <p:cNvPr id="11" name="Tijdelijke aanduiding voor tekst 10"/>
          <p:cNvSpPr>
            <a:spLocks noGrp="1"/>
          </p:cNvSpPr>
          <p:nvPr>
            <p:ph type="body" sz="quarter" idx="14"/>
          </p:nvPr>
        </p:nvSpPr>
        <p:spPr>
          <a:xfrm>
            <a:off x="696384" y="1652400"/>
            <a:ext cx="5385600" cy="412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6196801" y="1652400"/>
            <a:ext cx="5299867" cy="4125600"/>
          </a:xfrm>
        </p:spPr>
        <p:txBody>
          <a:bodyPr/>
          <a:lstStyle>
            <a:lvl1pPr marL="0" indent="0">
              <a:buNone/>
              <a:defRPr/>
            </a:lvl1pPr>
          </a:lstStyle>
          <a:p>
            <a:r>
              <a:rPr lang="nl-NL"/>
              <a:t>Klik op het pictogram als u een afbeelding wilt toevoegen</a:t>
            </a:r>
            <a:endParaRPr lang="nl-NL" dirty="0"/>
          </a:p>
        </p:txBody>
      </p:sp>
      <p:sp>
        <p:nvSpPr>
          <p:cNvPr id="10"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1457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696000" y="1004344"/>
            <a:ext cx="108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a:xfrm>
            <a:off x="1992000" y="6414409"/>
            <a:ext cx="1440000" cy="152400"/>
          </a:xfrm>
          <a:prstGeom prst="rect">
            <a:avLst/>
          </a:prstGeom>
        </p:spPr>
        <p:txBody>
          <a:bodyPr/>
          <a:lstStyle/>
          <a:p>
            <a:r>
              <a:rPr lang="nl-NL"/>
              <a:t>&lt;datum&gt;</a:t>
            </a:r>
          </a:p>
        </p:txBody>
      </p:sp>
      <p:sp>
        <p:nvSpPr>
          <p:cNvPr id="6" name="Tijdelijke aanduiding voor voettekst 5"/>
          <p:cNvSpPr>
            <a:spLocks noGrp="1"/>
          </p:cNvSpPr>
          <p:nvPr>
            <p:ph type="ftr" sz="quarter" idx="11"/>
          </p:nvPr>
        </p:nvSpPr>
        <p:spPr>
          <a:xfrm>
            <a:off x="3720000" y="6414409"/>
            <a:ext cx="5280000" cy="152400"/>
          </a:xfrm>
          <a:prstGeom prst="rect">
            <a:avLst/>
          </a:prstGeom>
        </p:spPr>
        <p:txBody>
          <a:bodyPr/>
          <a:lstStyle/>
          <a:p>
            <a:r>
              <a:rPr lang="nl-NL"/>
              <a:t>&lt;Titel van de presentatie&gt;</a:t>
            </a:r>
          </a:p>
        </p:txBody>
      </p:sp>
      <p:sp>
        <p:nvSpPr>
          <p:cNvPr id="4" name="Tijdelijke aanduiding voor afbeelding 3"/>
          <p:cNvSpPr>
            <a:spLocks noGrp="1"/>
          </p:cNvSpPr>
          <p:nvPr>
            <p:ph type="pic" sz="quarter" idx="15"/>
          </p:nvPr>
        </p:nvSpPr>
        <p:spPr>
          <a:xfrm>
            <a:off x="695335" y="1652400"/>
            <a:ext cx="10801333" cy="4125600"/>
          </a:xfrm>
        </p:spPr>
        <p:txBody>
          <a:bodyPr/>
          <a:lstStyle>
            <a:lvl1pPr marL="0" indent="0">
              <a:buNone/>
              <a:defRPr/>
            </a:lvl1pPr>
          </a:lstStyle>
          <a:p>
            <a:r>
              <a:rPr lang="nl-NL"/>
              <a:t>Klik op het pictogram als u een afbeelding wilt toevoegen</a:t>
            </a:r>
            <a:endParaRPr lang="nl-NL" dirty="0"/>
          </a:p>
        </p:txBody>
      </p:sp>
      <p:sp>
        <p:nvSpPr>
          <p:cNvPr id="8"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4733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dia zonder 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a:xfrm>
            <a:off x="1992000" y="6414409"/>
            <a:ext cx="1440000" cy="152400"/>
          </a:xfrm>
          <a:prstGeom prst="rect">
            <a:avLst/>
          </a:prstGeom>
        </p:spPr>
        <p:txBody>
          <a:bodyPr/>
          <a:lstStyle/>
          <a:p>
            <a:r>
              <a:rPr lang="nl-NL"/>
              <a:t>&lt;datum&gt;</a:t>
            </a:r>
          </a:p>
        </p:txBody>
      </p:sp>
      <p:sp>
        <p:nvSpPr>
          <p:cNvPr id="6" name="Tijdelijke aanduiding voor voettekst 5"/>
          <p:cNvSpPr>
            <a:spLocks noGrp="1"/>
          </p:cNvSpPr>
          <p:nvPr>
            <p:ph type="ftr" sz="quarter" idx="11"/>
          </p:nvPr>
        </p:nvSpPr>
        <p:spPr>
          <a:xfrm>
            <a:off x="3720000" y="6414409"/>
            <a:ext cx="5280000" cy="152400"/>
          </a:xfrm>
          <a:prstGeom prst="rect">
            <a:avLst/>
          </a:prstGeom>
        </p:spPr>
        <p:txBody>
          <a:bodyPr/>
          <a:lstStyle/>
          <a:p>
            <a:r>
              <a:rPr lang="nl-NL"/>
              <a:t>&lt;Titel van de presentatie&gt;</a:t>
            </a:r>
          </a:p>
        </p:txBody>
      </p:sp>
      <p:sp>
        <p:nvSpPr>
          <p:cNvPr id="4" name="Tijdelijke aanduiding voor afbeelding 3"/>
          <p:cNvSpPr>
            <a:spLocks noGrp="1"/>
          </p:cNvSpPr>
          <p:nvPr>
            <p:ph type="pic" sz="quarter" idx="15"/>
          </p:nvPr>
        </p:nvSpPr>
        <p:spPr>
          <a:xfrm>
            <a:off x="695335" y="592934"/>
            <a:ext cx="10801333" cy="5185069"/>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8" name="Tijdelijke aanduiding voor dianummer 5"/>
          <p:cNvSpPr>
            <a:spLocks noGrp="1"/>
          </p:cNvSpPr>
          <p:nvPr>
            <p:ph type="sldNum" sz="quarter" idx="4"/>
          </p:nvPr>
        </p:nvSpPr>
        <p:spPr>
          <a:xfrm>
            <a:off x="696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369585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3"/>
            <a:ext cx="12192000" cy="68579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5" name="Groep 24"/>
          <p:cNvGrpSpPr/>
          <p:nvPr userDrawn="1"/>
        </p:nvGrpSpPr>
        <p:grpSpPr>
          <a:xfrm>
            <a:off x="7823200" y="6264275"/>
            <a:ext cx="3236384" cy="301626"/>
            <a:chOff x="5867400" y="6264275"/>
            <a:chExt cx="2427288" cy="301626"/>
          </a:xfrm>
        </p:grpSpPr>
        <p:sp>
          <p:nvSpPr>
            <p:cNvPr id="15" name="Freeform 10"/>
            <p:cNvSpPr>
              <a:spLocks noEditPoints="1"/>
            </p:cNvSpPr>
            <p:nvPr userDrawn="1"/>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6" name="Freeform 11"/>
            <p:cNvSpPr>
              <a:spLocks noEditPoints="1"/>
            </p:cNvSpPr>
            <p:nvPr userDrawn="1"/>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9" name="Freeform 14"/>
            <p:cNvSpPr>
              <a:spLocks noEditPoints="1"/>
            </p:cNvSpPr>
            <p:nvPr userDrawn="1"/>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0" name="Freeform 15"/>
            <p:cNvSpPr>
              <a:spLocks noEditPoints="1"/>
            </p:cNvSpPr>
            <p:nvPr userDrawn="1"/>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grpSp>
    </p:spTree>
    <p:extLst>
      <p:ext uri="{BB962C8B-B14F-4D97-AF65-F5344CB8AC3E}">
        <p14:creationId xmlns:p14="http://schemas.microsoft.com/office/powerpoint/2010/main" val="183033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6000" y="1004344"/>
            <a:ext cx="10800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696000" y="1814635"/>
            <a:ext cx="10800000" cy="4125365"/>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Rechthoek 6"/>
          <p:cNvSpPr/>
          <p:nvPr/>
        </p:nvSpPr>
        <p:spPr>
          <a:xfrm>
            <a:off x="696000" y="594000"/>
            <a:ext cx="108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8" name="Rechthoek 17"/>
          <p:cNvSpPr/>
          <p:nvPr/>
        </p:nvSpPr>
        <p:spPr>
          <a:xfrm>
            <a:off x="696000" y="6264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0" r:id="rId4"/>
    <p:sldLayoutId id="2147483652" r:id="rId5"/>
    <p:sldLayoutId id="2147483661" r:id="rId6"/>
    <p:sldLayoutId id="2147483662" r:id="rId7"/>
    <p:sldLayoutId id="2147483663" r:id="rId8"/>
    <p:sldLayoutId id="2147483664" r:id="rId9"/>
    <p:sldLayoutId id="2147483665" r:id="rId10"/>
    <p:sldLayoutId id="2147483668" r:id="rId11"/>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microsoft.com/office/2007/relationships/hdphoto" Target="../media/hdphoto2.wdp"/><Relationship Id="rId7" Type="http://schemas.openxmlformats.org/officeDocument/2006/relationships/image" Target="../media/image20.tiff"/><Relationship Id="rId12"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s://www.youtube.com/watch?v=CvRXPovT5T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3392" y="908720"/>
            <a:ext cx="10801200" cy="1512168"/>
          </a:xfrm>
        </p:spPr>
        <p:txBody>
          <a:bodyPr/>
          <a:lstStyle/>
          <a:p>
            <a:pPr algn="ctr">
              <a:lnSpc>
                <a:spcPts val="3200"/>
              </a:lnSpc>
            </a:pPr>
            <a:br>
              <a:rPr lang="nl-NL" sz="6000" dirty="0"/>
            </a:br>
            <a:r>
              <a:rPr lang="nl-NL" sz="6000" dirty="0"/>
              <a:t>Nieuwe Kwaliteit</a:t>
            </a:r>
            <a:br>
              <a:rPr lang="nl-NL" sz="6000" dirty="0"/>
            </a:br>
            <a:br>
              <a:rPr lang="nl-NL" sz="6000" dirty="0"/>
            </a:br>
            <a:r>
              <a:rPr lang="nl-NL" sz="4800" b="0" dirty="0"/>
              <a:t>Verbindend meesterschap</a:t>
            </a:r>
            <a:endParaRPr lang="nl-NL" sz="2400" b="0" i="1" dirty="0"/>
          </a:p>
        </p:txBody>
      </p:sp>
      <p:sp>
        <p:nvSpPr>
          <p:cNvPr id="4" name="Tijdelijke aanduiding voor tekst 3"/>
          <p:cNvSpPr>
            <a:spLocks noGrp="1"/>
          </p:cNvSpPr>
          <p:nvPr>
            <p:ph type="body" sz="quarter" idx="10"/>
          </p:nvPr>
        </p:nvSpPr>
        <p:spPr>
          <a:xfrm>
            <a:off x="1127448" y="2924944"/>
            <a:ext cx="5832648" cy="2232248"/>
          </a:xfrm>
        </p:spPr>
        <p:txBody>
          <a:bodyPr/>
          <a:lstStyle/>
          <a:p>
            <a:endParaRPr lang="nl-NL" sz="2400" dirty="0">
              <a:solidFill>
                <a:schemeClr val="tx2">
                  <a:lumMod val="75000"/>
                </a:schemeClr>
              </a:solidFill>
            </a:endParaRPr>
          </a:p>
          <a:p>
            <a:r>
              <a:rPr lang="nl-NL" sz="2400" dirty="0">
                <a:solidFill>
                  <a:schemeClr val="tx2">
                    <a:lumMod val="75000"/>
                  </a:schemeClr>
                </a:solidFill>
              </a:rPr>
              <a:t>Prof. dr. Jan Kremer (@JKNL)</a:t>
            </a:r>
          </a:p>
          <a:p>
            <a:endParaRPr lang="nl-NL" dirty="0">
              <a:solidFill>
                <a:schemeClr val="tx2">
                  <a:lumMod val="75000"/>
                </a:schemeClr>
              </a:solidFill>
            </a:endParaRPr>
          </a:p>
          <a:p>
            <a:r>
              <a:rPr lang="nl-NL" dirty="0">
                <a:solidFill>
                  <a:schemeClr val="tx2">
                    <a:lumMod val="75000"/>
                  </a:schemeClr>
                </a:solidFill>
              </a:rPr>
              <a:t>Een nieuwe kijk op de wijk</a:t>
            </a:r>
          </a:p>
          <a:p>
            <a:endParaRPr lang="nl-NL" dirty="0">
              <a:solidFill>
                <a:schemeClr val="tx2">
                  <a:lumMod val="75000"/>
                </a:schemeClr>
              </a:solidFill>
            </a:endParaRPr>
          </a:p>
          <a:p>
            <a:r>
              <a:rPr lang="nl-NL" dirty="0">
                <a:solidFill>
                  <a:schemeClr val="tx2">
                    <a:lumMod val="75000"/>
                  </a:schemeClr>
                </a:solidFill>
              </a:rPr>
              <a:t>Sensire, Zutphen, 13 november 2019</a:t>
            </a:r>
            <a:endParaRPr lang="nl-NL" sz="2400" dirty="0">
              <a:solidFill>
                <a:schemeClr val="tx2">
                  <a:lumMod val="75000"/>
                </a:schemeClr>
              </a:solidFill>
            </a:endParaRPr>
          </a:p>
          <a:p>
            <a:endParaRPr lang="nl-NL" sz="2400" dirty="0">
              <a:solidFill>
                <a:schemeClr val="tx2">
                  <a:lumMod val="75000"/>
                </a:schemeClr>
              </a:solidFill>
            </a:endParaRPr>
          </a:p>
          <a:p>
            <a:endParaRPr lang="nl-NL" sz="2400" dirty="0">
              <a:solidFill>
                <a:schemeClr val="tx2">
                  <a:lumMod val="75000"/>
                </a:schemeClr>
              </a:solidFill>
            </a:endParaRPr>
          </a:p>
          <a:p>
            <a:endParaRPr lang="nl-NL" sz="2400" dirty="0">
              <a:solidFill>
                <a:schemeClr val="accent1">
                  <a:lumMod val="75000"/>
                </a:schemeClr>
              </a:solidFill>
            </a:endParaRPr>
          </a:p>
        </p:txBody>
      </p:sp>
      <p:pic>
        <p:nvPicPr>
          <p:cNvPr id="3" name="Afbeelding 2">
            <a:extLst>
              <a:ext uri="{FF2B5EF4-FFF2-40B4-BE49-F238E27FC236}">
                <a16:creationId xmlns:a16="http://schemas.microsoft.com/office/drawing/2014/main" id="{7F2169F7-5CFB-0140-B581-DF6ECEED5B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7448" y="5970871"/>
            <a:ext cx="2159662" cy="887129"/>
          </a:xfrm>
          <a:prstGeom prst="rect">
            <a:avLst/>
          </a:prstGeom>
        </p:spPr>
      </p:pic>
      <p:pic>
        <p:nvPicPr>
          <p:cNvPr id="5" name="Afbeelding 4">
            <a:extLst>
              <a:ext uri="{FF2B5EF4-FFF2-40B4-BE49-F238E27FC236}">
                <a16:creationId xmlns:a16="http://schemas.microsoft.com/office/drawing/2014/main" id="{4DC6B1DB-C488-7749-9B30-E823EE4AE0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08168" y="2848894"/>
            <a:ext cx="3024336" cy="2013571"/>
          </a:xfrm>
          <a:prstGeom prst="rect">
            <a:avLst/>
          </a:prstGeom>
        </p:spPr>
      </p:pic>
    </p:spTree>
    <p:extLst>
      <p:ext uri="{BB962C8B-B14F-4D97-AF65-F5344CB8AC3E}">
        <p14:creationId xmlns:p14="http://schemas.microsoft.com/office/powerpoint/2010/main" val="360733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jdelijke aanduiding voor inhoud 2">
            <a:extLst>
              <a:ext uri="{FF2B5EF4-FFF2-40B4-BE49-F238E27FC236}">
                <a16:creationId xmlns:a16="http://schemas.microsoft.com/office/drawing/2014/main" id="{264FE93B-8F96-B04C-9DD8-5AD78B233D7A}"/>
              </a:ext>
            </a:extLst>
          </p:cNvPr>
          <p:cNvSpPr>
            <a:spLocks noGrp="1"/>
          </p:cNvSpPr>
          <p:nvPr>
            <p:ph idx="1"/>
          </p:nvPr>
        </p:nvSpPr>
        <p:spPr>
          <a:xfrm>
            <a:off x="407368" y="1124744"/>
            <a:ext cx="4092867" cy="4176464"/>
          </a:xfrm>
          <a:effectLst/>
        </p:spPr>
        <p:txBody>
          <a:bodyPr/>
          <a:lstStyle/>
          <a:p>
            <a:pPr marL="0" indent="0" algn="ctr">
              <a:lnSpc>
                <a:spcPct val="100000"/>
              </a:lnSpc>
              <a:buNone/>
            </a:pPr>
            <a:r>
              <a:rPr lang="nl-NL" b="1" dirty="0"/>
              <a:t>Oude kwaliteit</a:t>
            </a:r>
          </a:p>
          <a:p>
            <a:pPr marL="0" indent="0" algn="ctr">
              <a:lnSpc>
                <a:spcPct val="100000"/>
              </a:lnSpc>
              <a:buNone/>
            </a:pPr>
            <a:r>
              <a:rPr lang="nl-NL" i="1" dirty="0"/>
              <a:t>Vertrouw me, </a:t>
            </a:r>
          </a:p>
          <a:p>
            <a:pPr marL="0" indent="0" algn="ctr">
              <a:lnSpc>
                <a:spcPct val="100000"/>
              </a:lnSpc>
              <a:buNone/>
            </a:pPr>
            <a:r>
              <a:rPr lang="nl-NL" i="1" dirty="0"/>
              <a:t>ik ben de dokter</a:t>
            </a:r>
          </a:p>
          <a:p>
            <a:pPr marL="0" indent="0" algn="ctr">
              <a:lnSpc>
                <a:spcPct val="100000"/>
              </a:lnSpc>
              <a:buNone/>
            </a:pPr>
            <a:endParaRPr lang="nl-NL" i="1" dirty="0"/>
          </a:p>
          <a:p>
            <a:pPr marL="0" indent="0" algn="ctr">
              <a:lnSpc>
                <a:spcPct val="100000"/>
              </a:lnSpc>
              <a:buNone/>
            </a:pPr>
            <a:endParaRPr lang="nl-NL" dirty="0"/>
          </a:p>
          <a:p>
            <a:pPr marL="0" indent="0" algn="ctr">
              <a:lnSpc>
                <a:spcPct val="100000"/>
              </a:lnSpc>
              <a:buNone/>
            </a:pPr>
            <a:endParaRPr lang="nl-NL" dirty="0"/>
          </a:p>
          <a:p>
            <a:pPr marL="0" indent="0" algn="ctr">
              <a:lnSpc>
                <a:spcPct val="100000"/>
              </a:lnSpc>
              <a:buNone/>
            </a:pPr>
            <a:r>
              <a:rPr lang="nl-NL" b="1" dirty="0"/>
              <a:t>Huidige kwaliteit</a:t>
            </a:r>
          </a:p>
          <a:p>
            <a:pPr marL="0" indent="0" algn="ctr">
              <a:lnSpc>
                <a:spcPct val="100000"/>
              </a:lnSpc>
              <a:buNone/>
            </a:pPr>
            <a:r>
              <a:rPr lang="nl-NL" i="1" dirty="0"/>
              <a:t>Vertrouw me, </a:t>
            </a:r>
          </a:p>
          <a:p>
            <a:pPr marL="0" indent="0" algn="ctr">
              <a:lnSpc>
                <a:spcPct val="100000"/>
              </a:lnSpc>
              <a:buNone/>
            </a:pPr>
            <a:r>
              <a:rPr lang="nl-NL" i="1" dirty="0"/>
              <a:t>ik heb de getallen</a:t>
            </a:r>
          </a:p>
          <a:p>
            <a:pPr marL="0" indent="0" algn="ctr">
              <a:lnSpc>
                <a:spcPct val="100000"/>
              </a:lnSpc>
              <a:buNone/>
            </a:pPr>
            <a:endParaRPr lang="nl-NL" dirty="0"/>
          </a:p>
          <a:p>
            <a:pPr marL="0" indent="0" algn="ctr">
              <a:lnSpc>
                <a:spcPct val="100000"/>
              </a:lnSpc>
              <a:buNone/>
            </a:pPr>
            <a:endParaRPr lang="nl-NL" dirty="0"/>
          </a:p>
          <a:p>
            <a:pPr marL="0" indent="0" algn="ctr">
              <a:lnSpc>
                <a:spcPct val="100000"/>
              </a:lnSpc>
              <a:buNone/>
            </a:pPr>
            <a:endParaRPr lang="nl-NL" dirty="0"/>
          </a:p>
          <a:p>
            <a:pPr marL="0" indent="0" algn="ctr">
              <a:lnSpc>
                <a:spcPct val="100000"/>
              </a:lnSpc>
              <a:buNone/>
            </a:pPr>
            <a:r>
              <a:rPr lang="nl-NL" b="1" dirty="0"/>
              <a:t>Nieuwe kwaliteit</a:t>
            </a:r>
            <a:endParaRPr lang="nl-NL" b="1" i="1" dirty="0"/>
          </a:p>
          <a:p>
            <a:pPr marL="0" indent="0" algn="ctr">
              <a:lnSpc>
                <a:spcPct val="100000"/>
              </a:lnSpc>
              <a:buNone/>
            </a:pPr>
            <a:r>
              <a:rPr lang="nl-NL" i="1" dirty="0"/>
              <a:t>Vertrouw me, </a:t>
            </a:r>
          </a:p>
          <a:p>
            <a:pPr marL="0" indent="0" algn="ctr">
              <a:lnSpc>
                <a:spcPct val="100000"/>
              </a:lnSpc>
              <a:buNone/>
            </a:pPr>
            <a:r>
              <a:rPr lang="nl-NL" i="1" dirty="0"/>
              <a:t>ik wil samen leren en innoveren</a:t>
            </a:r>
          </a:p>
        </p:txBody>
      </p:sp>
      <p:sp>
        <p:nvSpPr>
          <p:cNvPr id="31" name="Pijl omlaag 30">
            <a:extLst>
              <a:ext uri="{FF2B5EF4-FFF2-40B4-BE49-F238E27FC236}">
                <a16:creationId xmlns:a16="http://schemas.microsoft.com/office/drawing/2014/main" id="{69214088-D52D-B64B-80AE-FA07E99E3A0A}"/>
              </a:ext>
            </a:extLst>
          </p:cNvPr>
          <p:cNvSpPr/>
          <p:nvPr/>
        </p:nvSpPr>
        <p:spPr>
          <a:xfrm>
            <a:off x="2321374" y="2204864"/>
            <a:ext cx="309965" cy="442776"/>
          </a:xfrm>
          <a:prstGeom prst="downArrow">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2" name="Pijl omlaag 31">
            <a:extLst>
              <a:ext uri="{FF2B5EF4-FFF2-40B4-BE49-F238E27FC236}">
                <a16:creationId xmlns:a16="http://schemas.microsoft.com/office/drawing/2014/main" id="{FC4BBD1F-31D2-9E4C-8FDC-5CA61EB2617D}"/>
              </a:ext>
            </a:extLst>
          </p:cNvPr>
          <p:cNvSpPr/>
          <p:nvPr/>
        </p:nvSpPr>
        <p:spPr>
          <a:xfrm>
            <a:off x="2321373" y="4138352"/>
            <a:ext cx="309965" cy="442776"/>
          </a:xfrm>
          <a:prstGeom prst="downArrow">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3" name="Afbeelding 42">
            <a:extLst>
              <a:ext uri="{FF2B5EF4-FFF2-40B4-BE49-F238E27FC236}">
                <a16:creationId xmlns:a16="http://schemas.microsoft.com/office/drawing/2014/main" id="{F7414AAF-DEA7-E240-91DB-1B44A5065B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27848" y="1027458"/>
            <a:ext cx="6552728" cy="5209854"/>
          </a:xfrm>
          <a:prstGeom prst="rect">
            <a:avLst/>
          </a:prstGeom>
        </p:spPr>
      </p:pic>
    </p:spTree>
    <p:extLst>
      <p:ext uri="{BB962C8B-B14F-4D97-AF65-F5344CB8AC3E}">
        <p14:creationId xmlns:p14="http://schemas.microsoft.com/office/powerpoint/2010/main" val="5011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Betaalbaar Beter Alliantie VGZ</a:t>
            </a:r>
          </a:p>
        </p:txBody>
      </p:sp>
      <p:graphicFrame>
        <p:nvGraphicFramePr>
          <p:cNvPr id="32" name="Tabel 31">
            <a:extLst>
              <a:ext uri="{FF2B5EF4-FFF2-40B4-BE49-F238E27FC236}">
                <a16:creationId xmlns:a16="http://schemas.microsoft.com/office/drawing/2014/main" id="{007CF8A6-3146-D945-92FC-C0656A6B55EE}"/>
              </a:ext>
            </a:extLst>
          </p:cNvPr>
          <p:cNvGraphicFramePr>
            <a:graphicFrameLocks noGrp="1"/>
          </p:cNvGraphicFramePr>
          <p:nvPr>
            <p:extLst/>
          </p:nvPr>
        </p:nvGraphicFramePr>
        <p:xfrm>
          <a:off x="1260390" y="2458981"/>
          <a:ext cx="4187538" cy="2674200"/>
        </p:xfrm>
        <a:graphic>
          <a:graphicData uri="http://schemas.openxmlformats.org/drawingml/2006/table">
            <a:tbl>
              <a:tblPr firstRow="1" bandRow="1">
                <a:tableStyleId>{5C22544A-7EE6-4342-B048-85BDC9FD1C3A}</a:tableStyleId>
              </a:tblPr>
              <a:tblGrid>
                <a:gridCol w="2093769">
                  <a:extLst>
                    <a:ext uri="{9D8B030D-6E8A-4147-A177-3AD203B41FA5}">
                      <a16:colId xmlns:a16="http://schemas.microsoft.com/office/drawing/2014/main" val="20000"/>
                    </a:ext>
                  </a:extLst>
                </a:gridCol>
                <a:gridCol w="2093769">
                  <a:extLst>
                    <a:ext uri="{9D8B030D-6E8A-4147-A177-3AD203B41FA5}">
                      <a16:colId xmlns:a16="http://schemas.microsoft.com/office/drawing/2014/main" val="20001"/>
                    </a:ext>
                  </a:extLst>
                </a:gridCol>
              </a:tblGrid>
              <a:tr h="1337100">
                <a:tc>
                  <a:txBody>
                    <a:bodyPr/>
                    <a:lstStyle/>
                    <a:p>
                      <a:endParaRPr lang="nl-NL" dirty="0">
                        <a:solidFill>
                          <a:schemeClr val="tx1"/>
                        </a:solidFill>
                      </a:endParaRPr>
                    </a:p>
                    <a:p>
                      <a:pPr algn="ctr"/>
                      <a:r>
                        <a:rPr lang="nl-NL" b="0" dirty="0">
                          <a:solidFill>
                            <a:schemeClr val="bg1"/>
                          </a:solidFill>
                        </a:rPr>
                        <a:t>Slechter</a:t>
                      </a:r>
                      <a:r>
                        <a:rPr lang="nl-NL" b="0" baseline="0" dirty="0">
                          <a:solidFill>
                            <a:schemeClr val="bg1"/>
                          </a:solidFill>
                        </a:rPr>
                        <a:t> en </a:t>
                      </a:r>
                    </a:p>
                    <a:p>
                      <a:pPr algn="ctr"/>
                      <a:r>
                        <a:rPr lang="nl-NL" b="0" baseline="0" dirty="0">
                          <a:solidFill>
                            <a:schemeClr val="bg1"/>
                          </a:solidFill>
                        </a:rPr>
                        <a:t>duurder</a:t>
                      </a:r>
                      <a:endParaRPr lang="nl-NL" b="0" dirty="0">
                        <a:solidFill>
                          <a:schemeClr val="bg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rgbClr val="FF0000">
                        <a:alpha val="80000"/>
                      </a:srgbClr>
                    </a:solidFill>
                  </a:tcPr>
                </a:tc>
                <a:tc>
                  <a:txBody>
                    <a:bodyPr/>
                    <a:lstStyle/>
                    <a:p>
                      <a:pPr algn="ctr"/>
                      <a:endParaRPr lang="nl-NL" dirty="0"/>
                    </a:p>
                    <a:p>
                      <a:pPr algn="ctr"/>
                      <a:r>
                        <a:rPr lang="nl-NL" b="0" dirty="0">
                          <a:solidFill>
                            <a:schemeClr val="tx1"/>
                          </a:solidFill>
                        </a:rPr>
                        <a:t>Beter en </a:t>
                      </a:r>
                    </a:p>
                    <a:p>
                      <a:pPr algn="ctr"/>
                      <a:r>
                        <a:rPr lang="nl-NL" b="0" dirty="0">
                          <a:solidFill>
                            <a:schemeClr val="tx1"/>
                          </a:solidFill>
                        </a:rPr>
                        <a:t>duurder</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F2F2F2"/>
                    </a:solidFill>
                  </a:tcPr>
                </a:tc>
                <a:extLst>
                  <a:ext uri="{0D108BD9-81ED-4DB2-BD59-A6C34878D82A}">
                    <a16:rowId xmlns:a16="http://schemas.microsoft.com/office/drawing/2014/main" val="10000"/>
                  </a:ext>
                </a:extLst>
              </a:tr>
              <a:tr h="1337100">
                <a:tc>
                  <a:txBody>
                    <a:bodyPr/>
                    <a:lstStyle/>
                    <a:p>
                      <a:endParaRPr lang="nl-NL" dirty="0"/>
                    </a:p>
                    <a:p>
                      <a:pPr algn="ctr"/>
                      <a:r>
                        <a:rPr lang="nl-NL" dirty="0">
                          <a:solidFill>
                            <a:schemeClr val="tx1"/>
                          </a:solidFill>
                        </a:rPr>
                        <a:t>Slechter en goedkoper</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endParaRPr lang="nl-NL" dirty="0"/>
                    </a:p>
                    <a:p>
                      <a:pPr algn="ctr"/>
                      <a:r>
                        <a:rPr lang="nl-NL" b="1" dirty="0">
                          <a:solidFill>
                            <a:schemeClr val="bg1"/>
                          </a:solidFill>
                        </a:rPr>
                        <a:t>Beter en </a:t>
                      </a:r>
                    </a:p>
                    <a:p>
                      <a:pPr algn="ctr"/>
                      <a:r>
                        <a:rPr lang="nl-NL" b="1" dirty="0">
                          <a:solidFill>
                            <a:schemeClr val="bg1"/>
                          </a:solidFill>
                        </a:rPr>
                        <a:t>goedkoper</a:t>
                      </a: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bl>
          </a:graphicData>
        </a:graphic>
      </p:graphicFrame>
      <p:sp>
        <p:nvSpPr>
          <p:cNvPr id="33" name="Tekstvak 32">
            <a:extLst>
              <a:ext uri="{FF2B5EF4-FFF2-40B4-BE49-F238E27FC236}">
                <a16:creationId xmlns:a16="http://schemas.microsoft.com/office/drawing/2014/main" id="{2A415BD5-0620-9741-8E35-EB6C41FC3B66}"/>
              </a:ext>
            </a:extLst>
          </p:cNvPr>
          <p:cNvSpPr txBox="1"/>
          <p:nvPr/>
        </p:nvSpPr>
        <p:spPr>
          <a:xfrm>
            <a:off x="2783632" y="5147899"/>
            <a:ext cx="3024336" cy="379653"/>
          </a:xfrm>
          <a:prstGeom prst="rect">
            <a:avLst/>
          </a:prstGeom>
          <a:noFill/>
        </p:spPr>
        <p:txBody>
          <a:bodyPr wrap="square" rtlCol="0">
            <a:spAutoFit/>
          </a:bodyPr>
          <a:lstStyle/>
          <a:p>
            <a:r>
              <a:rPr lang="nl-NL" dirty="0">
                <a:sym typeface="Wingdings"/>
              </a:rPr>
              <a:t>---&gt;  K</a:t>
            </a:r>
            <a:r>
              <a:rPr lang="nl-NL" dirty="0"/>
              <a:t>waliteit voor de cliënt</a:t>
            </a:r>
          </a:p>
        </p:txBody>
      </p:sp>
      <p:sp>
        <p:nvSpPr>
          <p:cNvPr id="34" name="Tekstvak 33">
            <a:extLst>
              <a:ext uri="{FF2B5EF4-FFF2-40B4-BE49-F238E27FC236}">
                <a16:creationId xmlns:a16="http://schemas.microsoft.com/office/drawing/2014/main" id="{326134A7-26F4-464D-AF66-B0A23F27987B}"/>
              </a:ext>
            </a:extLst>
          </p:cNvPr>
          <p:cNvSpPr txBox="1"/>
          <p:nvPr/>
        </p:nvSpPr>
        <p:spPr>
          <a:xfrm>
            <a:off x="839416" y="2204864"/>
            <a:ext cx="461665" cy="2448272"/>
          </a:xfrm>
          <a:prstGeom prst="rect">
            <a:avLst/>
          </a:prstGeom>
          <a:noFill/>
        </p:spPr>
        <p:txBody>
          <a:bodyPr vert="vert270" wrap="square" rtlCol="0">
            <a:spAutoFit/>
          </a:bodyPr>
          <a:lstStyle/>
          <a:p>
            <a:r>
              <a:rPr lang="nl-NL" dirty="0">
                <a:sym typeface="Wingdings"/>
              </a:rPr>
              <a:t>---&gt;  Collectieve kosten</a:t>
            </a:r>
            <a:endParaRPr lang="nl-NL" dirty="0"/>
          </a:p>
        </p:txBody>
      </p:sp>
      <p:pic>
        <p:nvPicPr>
          <p:cNvPr id="11" name="Afbeelding 10" descr="Schermafbeelding 2015-08-30 om 17.33.47.png">
            <a:extLst>
              <a:ext uri="{FF2B5EF4-FFF2-40B4-BE49-F238E27FC236}">
                <a16:creationId xmlns:a16="http://schemas.microsoft.com/office/drawing/2014/main" id="{8D7E5C86-4AB8-1540-B7A3-075F1446B4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0216" y="1916832"/>
            <a:ext cx="2725366" cy="3990059"/>
          </a:xfrm>
          <a:prstGeom prst="rect">
            <a:avLst/>
          </a:prstGeom>
          <a:ln>
            <a:solidFill>
              <a:schemeClr val="bg1">
                <a:lumMod val="75000"/>
              </a:schemeClr>
            </a:solidFill>
          </a:ln>
        </p:spPr>
      </p:pic>
    </p:spTree>
    <p:extLst>
      <p:ext uri="{BB962C8B-B14F-4D97-AF65-F5344CB8AC3E}">
        <p14:creationId xmlns:p14="http://schemas.microsoft.com/office/powerpoint/2010/main" val="357821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DC3CA94-8A9B-E04E-BED4-F31A6B2779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835" b="22322"/>
          <a:stretch/>
        </p:blipFill>
        <p:spPr>
          <a:xfrm>
            <a:off x="7536160" y="1355059"/>
            <a:ext cx="3892031" cy="4738237"/>
          </a:xfrm>
          <a:prstGeom prst="rect">
            <a:avLst/>
          </a:prstGeom>
        </p:spPr>
      </p:pic>
      <p:sp>
        <p:nvSpPr>
          <p:cNvPr id="7" name="Titel 1">
            <a:extLst>
              <a:ext uri="{FF2B5EF4-FFF2-40B4-BE49-F238E27FC236}">
                <a16:creationId xmlns:a16="http://schemas.microsoft.com/office/drawing/2014/main" id="{5A9C738D-1D87-E840-8EFD-A7026FFD8FA2}"/>
              </a:ext>
            </a:extLst>
          </p:cNvPr>
          <p:cNvSpPr txBox="1">
            <a:spLocks/>
          </p:cNvSpPr>
          <p:nvPr/>
        </p:nvSpPr>
        <p:spPr>
          <a:xfrm>
            <a:off x="767407" y="995245"/>
            <a:ext cx="11017225" cy="1209619"/>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dirty="0"/>
              <a:t>Visie Kwaliteitsraad op Kwaliteit</a:t>
            </a:r>
          </a:p>
          <a:p>
            <a:r>
              <a:rPr lang="nl-NL" sz="2800" dirty="0"/>
              <a:t>(oktober 2019)</a:t>
            </a:r>
          </a:p>
        </p:txBody>
      </p:sp>
      <p:pic>
        <p:nvPicPr>
          <p:cNvPr id="9" name="Afbeelding 8">
            <a:extLst>
              <a:ext uri="{FF2B5EF4-FFF2-40B4-BE49-F238E27FC236}">
                <a16:creationId xmlns:a16="http://schemas.microsoft.com/office/drawing/2014/main" id="{274C8C41-FEE2-5444-BB7B-64C04DC4F1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87488" y="3356992"/>
            <a:ext cx="3912383" cy="2252160"/>
          </a:xfrm>
          <a:prstGeom prst="rect">
            <a:avLst/>
          </a:prstGeom>
          <a:ln>
            <a:solidFill>
              <a:schemeClr val="bg1">
                <a:lumMod val="75000"/>
              </a:schemeClr>
            </a:solidFill>
          </a:ln>
        </p:spPr>
      </p:pic>
    </p:spTree>
    <p:extLst>
      <p:ext uri="{BB962C8B-B14F-4D97-AF65-F5344CB8AC3E}">
        <p14:creationId xmlns:p14="http://schemas.microsoft.com/office/powerpoint/2010/main" val="131049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3431" y="1916832"/>
            <a:ext cx="10801201" cy="3913059"/>
          </a:xfrm>
          <a:prstGeom prst="rect">
            <a:avLst/>
          </a:prstGeom>
        </p:spPr>
        <p:txBody>
          <a:bodyPr wrap="square">
            <a:spAutoFit/>
          </a:bodyPr>
          <a:lstStyle/>
          <a:p>
            <a:pPr marL="342900" indent="-342900">
              <a:lnSpc>
                <a:spcPct val="150000"/>
              </a:lnSpc>
              <a:buFontTx/>
              <a:buAutoNum type="arabicPeriod"/>
            </a:pPr>
            <a:r>
              <a:rPr lang="nl-NL" sz="2400" b="1" dirty="0"/>
              <a:t>Kompas van gedeelde waarden</a:t>
            </a:r>
            <a:r>
              <a:rPr lang="nl-NL" sz="2400" dirty="0"/>
              <a:t>, zoals solidariteit, autonomie en pluriformiteit</a:t>
            </a:r>
          </a:p>
          <a:p>
            <a:pPr marL="342900" indent="-342900">
              <a:lnSpc>
                <a:spcPct val="150000"/>
              </a:lnSpc>
              <a:buFontTx/>
              <a:buAutoNum type="arabicPeriod"/>
            </a:pPr>
            <a:r>
              <a:rPr lang="nl-NL" sz="2400" b="1" dirty="0"/>
              <a:t>Vage doelen </a:t>
            </a:r>
            <a:r>
              <a:rPr lang="nl-NL" sz="2400" dirty="0"/>
              <a:t>voor ruimte voor creativiteit, morele dialoog en lerende cultuur</a:t>
            </a:r>
          </a:p>
          <a:p>
            <a:pPr marL="342900" indent="-342900">
              <a:lnSpc>
                <a:spcPct val="150000"/>
              </a:lnSpc>
              <a:buFontTx/>
              <a:buAutoNum type="arabicPeriod"/>
            </a:pPr>
            <a:r>
              <a:rPr lang="nl-NL" sz="2400" b="1" dirty="0"/>
              <a:t>Meerdere kennisbronnen</a:t>
            </a:r>
            <a:r>
              <a:rPr lang="nl-NL" sz="2400" dirty="0"/>
              <a:t>, naast ‘evidence’</a:t>
            </a:r>
            <a:r>
              <a:rPr lang="nl-NL" sz="2400" i="1" dirty="0"/>
              <a:t>, </a:t>
            </a:r>
            <a:r>
              <a:rPr lang="nl-NL" sz="2400" dirty="0"/>
              <a:t>ook big data, lokale data, leerervaringen en verhalen van mensen</a:t>
            </a:r>
          </a:p>
          <a:p>
            <a:pPr marL="342900" indent="-342900">
              <a:lnSpc>
                <a:spcPct val="150000"/>
              </a:lnSpc>
              <a:buFontTx/>
              <a:buAutoNum type="arabicPeriod"/>
            </a:pPr>
            <a:r>
              <a:rPr lang="nl-NL" sz="2400" b="1" dirty="0"/>
              <a:t>Verschillende mensen</a:t>
            </a:r>
            <a:r>
              <a:rPr lang="nl-NL" sz="2400" dirty="0"/>
              <a:t>: patiënten, studenten, zorgverleners, betalers en burgers</a:t>
            </a:r>
            <a:endParaRPr lang="nl-NL" sz="2400" b="1" dirty="0"/>
          </a:p>
          <a:p>
            <a:pPr marL="342900" indent="-342900">
              <a:lnSpc>
                <a:spcPct val="150000"/>
              </a:lnSpc>
              <a:buFontTx/>
              <a:buAutoNum type="arabicPeriod"/>
            </a:pPr>
            <a:r>
              <a:rPr lang="nl-NL" sz="2400" b="1" dirty="0"/>
              <a:t>Attitude</a:t>
            </a:r>
            <a:r>
              <a:rPr lang="nl-NL" sz="2400" dirty="0"/>
              <a:t> van bescheidenheid, nieuwsgierigheid en verbinding</a:t>
            </a:r>
            <a:endParaRPr lang="nl-NL" sz="2400" b="1" dirty="0"/>
          </a:p>
          <a:p>
            <a:pPr marL="342900" indent="-342900">
              <a:lnSpc>
                <a:spcPct val="150000"/>
              </a:lnSpc>
              <a:buFontTx/>
              <a:buAutoNum type="arabicPeriod"/>
            </a:pPr>
            <a:r>
              <a:rPr lang="nl-NL" sz="2400" b="1" dirty="0"/>
              <a:t>Sturing op het leren en innoveren</a:t>
            </a:r>
            <a:r>
              <a:rPr lang="nl-NL" sz="2400" dirty="0"/>
              <a:t>, niet zo zeer op het resultaat</a:t>
            </a:r>
            <a:endParaRPr lang="nl-NL" sz="2000" dirty="0"/>
          </a:p>
        </p:txBody>
      </p:sp>
      <p:sp>
        <p:nvSpPr>
          <p:cNvPr id="5" name="Titel 1"/>
          <p:cNvSpPr txBox="1">
            <a:spLocks/>
          </p:cNvSpPr>
          <p:nvPr/>
        </p:nvSpPr>
        <p:spPr>
          <a:xfrm>
            <a:off x="767407" y="995245"/>
            <a:ext cx="11017225" cy="489539"/>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dirty="0"/>
              <a:t>Toolkit voor de lerende en onderzoekende praktijk</a:t>
            </a:r>
          </a:p>
        </p:txBody>
      </p:sp>
    </p:spTree>
    <p:extLst>
      <p:ext uri="{BB962C8B-B14F-4D97-AF65-F5344CB8AC3E}">
        <p14:creationId xmlns:p14="http://schemas.microsoft.com/office/powerpoint/2010/main" val="378820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67407" y="995245"/>
            <a:ext cx="11017225" cy="489539"/>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dirty="0"/>
              <a:t>Wijkverpleegkundig meesterschap</a:t>
            </a:r>
          </a:p>
        </p:txBody>
      </p:sp>
      <p:pic>
        <p:nvPicPr>
          <p:cNvPr id="4" name="Afbeelding 3">
            <a:extLst>
              <a:ext uri="{FF2B5EF4-FFF2-40B4-BE49-F238E27FC236}">
                <a16:creationId xmlns:a16="http://schemas.microsoft.com/office/drawing/2014/main" id="{843B8E1A-C4FE-0D4C-8305-6CD4CFEB237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967" y="2348880"/>
            <a:ext cx="11614104" cy="3292574"/>
          </a:xfrm>
          <a:prstGeom prst="rect">
            <a:avLst/>
          </a:prstGeom>
        </p:spPr>
      </p:pic>
      <p:pic>
        <p:nvPicPr>
          <p:cNvPr id="7" name="Afbeelding 6">
            <a:extLst>
              <a:ext uri="{FF2B5EF4-FFF2-40B4-BE49-F238E27FC236}">
                <a16:creationId xmlns:a16="http://schemas.microsoft.com/office/drawing/2014/main" id="{8BF4F16B-EC50-7341-AA9B-F6C5BAA1C3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4432" y="782814"/>
            <a:ext cx="914400" cy="914400"/>
          </a:xfrm>
          <a:prstGeom prst="rect">
            <a:avLst/>
          </a:prstGeom>
        </p:spPr>
      </p:pic>
    </p:spTree>
    <p:extLst>
      <p:ext uri="{BB962C8B-B14F-4D97-AF65-F5344CB8AC3E}">
        <p14:creationId xmlns:p14="http://schemas.microsoft.com/office/powerpoint/2010/main" val="203917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343472" y="2246580"/>
            <a:ext cx="5832648" cy="2985433"/>
          </a:xfrm>
          <a:prstGeom prst="rect">
            <a:avLst/>
          </a:prstGeom>
        </p:spPr>
        <p:txBody>
          <a:bodyPr wrap="square">
            <a:spAutoFit/>
          </a:bodyPr>
          <a:lstStyle/>
          <a:p>
            <a:r>
              <a:rPr lang="nl-NL" sz="2400" b="1" dirty="0">
                <a:latin typeface="Calibri" charset="0"/>
              </a:rPr>
              <a:t>Helene Kröller-Müller </a:t>
            </a:r>
            <a:r>
              <a:rPr lang="nl-NL" sz="2400" dirty="0">
                <a:latin typeface="Calibri" charset="0"/>
              </a:rPr>
              <a:t>over nieuwe kunst:</a:t>
            </a:r>
          </a:p>
          <a:p>
            <a:endParaRPr lang="nl-NL" sz="2400" dirty="0">
              <a:latin typeface="Calibri" charset="0"/>
            </a:endParaRPr>
          </a:p>
          <a:p>
            <a:endParaRPr lang="nl-NL" sz="2000" i="1" dirty="0"/>
          </a:p>
          <a:p>
            <a:pPr algn="ctr"/>
            <a:r>
              <a:rPr lang="nl-NL" sz="2000" i="1" dirty="0"/>
              <a:t>“Het zien van nieuwe dingen heeft altijd een pijnlijke kant, doordat ze ons innerlijk uit het evenwicht brengen en ons dwingen het oude te herzien, het nieuwe te doorgronden en beiden naar waarde te schatten. Allicht moet men daarbij afstand nemen van veel, dat men vroeger mooi vond.”</a:t>
            </a:r>
            <a:endParaRPr lang="nl-NL" sz="2000" dirty="0"/>
          </a:p>
        </p:txBody>
      </p:sp>
      <p:pic>
        <p:nvPicPr>
          <p:cNvPr id="4" name="Afbeelding 3"/>
          <p:cNvPicPr>
            <a:picLocks noChangeAspect="1"/>
          </p:cNvPicPr>
          <p:nvPr/>
        </p:nvPicPr>
        <p:blipFill>
          <a:blip r:embed="rId2"/>
          <a:stretch>
            <a:fillRect/>
          </a:stretch>
        </p:blipFill>
        <p:spPr>
          <a:xfrm>
            <a:off x="8031246" y="2109257"/>
            <a:ext cx="2673266" cy="3260080"/>
          </a:xfrm>
          <a:prstGeom prst="rect">
            <a:avLst/>
          </a:prstGeom>
        </p:spPr>
      </p:pic>
      <p:sp>
        <p:nvSpPr>
          <p:cNvPr id="9" name="Titel 1"/>
          <p:cNvSpPr txBox="1">
            <a:spLocks/>
          </p:cNvSpPr>
          <p:nvPr/>
        </p:nvSpPr>
        <p:spPr>
          <a:xfrm>
            <a:off x="767407" y="995245"/>
            <a:ext cx="10375337" cy="53340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dirty="0"/>
              <a:t>Nieuwe concepten kunnen ook pijn doen</a:t>
            </a:r>
          </a:p>
        </p:txBody>
      </p:sp>
    </p:spTree>
    <p:extLst>
      <p:ext uri="{BB962C8B-B14F-4D97-AF65-F5344CB8AC3E}">
        <p14:creationId xmlns:p14="http://schemas.microsoft.com/office/powerpoint/2010/main" val="412287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Radboudumc Nijmegen</a:t>
            </a:r>
          </a:p>
        </p:txBody>
      </p:sp>
      <p:sp>
        <p:nvSpPr>
          <p:cNvPr id="3" name="Tijdelijke aanduiding voor inhoud 2"/>
          <p:cNvSpPr>
            <a:spLocks noGrp="1"/>
          </p:cNvSpPr>
          <p:nvPr>
            <p:ph idx="1"/>
          </p:nvPr>
        </p:nvSpPr>
        <p:spPr>
          <a:xfrm>
            <a:off x="696000" y="2039939"/>
            <a:ext cx="10944616" cy="4125365"/>
          </a:xfrm>
        </p:spPr>
        <p:txBody>
          <a:bodyPr/>
          <a:lstStyle/>
          <a:p>
            <a:pPr marL="0" indent="0">
              <a:buNone/>
            </a:pPr>
            <a:r>
              <a:rPr lang="nl-NL" sz="2400" dirty="0"/>
              <a:t>Missie: Significant Impact on Healthcare (persoonsgericht en innovatief)</a:t>
            </a:r>
          </a:p>
        </p:txBody>
      </p:sp>
      <p:pic>
        <p:nvPicPr>
          <p:cNvPr id="15" name="Afbeelding 14"/>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6000"/>
                    </a14:imgEffect>
                    <a14:imgEffect>
                      <a14:brightnessContrast bright="10000" contrast="10000"/>
                    </a14:imgEffect>
                  </a14:imgLayer>
                </a14:imgProps>
              </a:ext>
              <a:ext uri="{28A0092B-C50C-407E-A947-70E740481C1C}">
                <a14:useLocalDpi xmlns:a14="http://schemas.microsoft.com/office/drawing/2010/main"/>
              </a:ext>
            </a:extLst>
          </a:blip>
          <a:srcRect/>
          <a:stretch/>
        </p:blipFill>
        <p:spPr>
          <a:xfrm>
            <a:off x="6744072" y="3452932"/>
            <a:ext cx="2991504" cy="1823255"/>
          </a:xfrm>
          <a:prstGeom prst="rect">
            <a:avLst/>
          </a:prstGeom>
          <a:ln>
            <a:solidFill>
              <a:schemeClr val="bg1">
                <a:lumMod val="65000"/>
              </a:schemeClr>
            </a:solidFill>
          </a:ln>
        </p:spPr>
      </p:pic>
      <p:sp>
        <p:nvSpPr>
          <p:cNvPr id="21" name="Tijdelijke aanduiding voor inhoud 2"/>
          <p:cNvSpPr txBox="1">
            <a:spLocks/>
          </p:cNvSpPr>
          <p:nvPr/>
        </p:nvSpPr>
        <p:spPr>
          <a:xfrm>
            <a:off x="2423592" y="5507124"/>
            <a:ext cx="7128792" cy="446741"/>
          </a:xfrm>
          <a:prstGeom prst="rect">
            <a:avLst/>
          </a:prstGeom>
        </p:spPr>
        <p:txBody>
          <a:bodyPr vert="horz" lIns="0" tIns="0" rIns="0" bIns="0" rtlCol="0">
            <a:noAutofit/>
          </a:bodyPr>
          <a:lst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i="1" dirty="0"/>
              <a:t>Digitale IVF Poli				</a:t>
            </a:r>
            <a:r>
              <a:rPr lang="nl-NL" sz="1800" i="1" dirty="0" err="1"/>
              <a:t>Bring</a:t>
            </a:r>
            <a:r>
              <a:rPr lang="nl-NL" sz="1800" i="1" dirty="0"/>
              <a:t> </a:t>
            </a:r>
            <a:r>
              <a:rPr lang="nl-NL" sz="1800" i="1" dirty="0" err="1"/>
              <a:t>Your</a:t>
            </a:r>
            <a:r>
              <a:rPr lang="nl-NL" sz="1800" i="1" dirty="0"/>
              <a:t> </a:t>
            </a:r>
            <a:r>
              <a:rPr lang="nl-NL" sz="1800" i="1" dirty="0" err="1"/>
              <a:t>Own</a:t>
            </a:r>
            <a:r>
              <a:rPr lang="nl-NL" sz="1800" i="1" dirty="0"/>
              <a:t> </a:t>
            </a:r>
            <a:r>
              <a:rPr lang="nl-NL" sz="1800" i="1" dirty="0" err="1"/>
              <a:t>Patient</a:t>
            </a:r>
            <a:endParaRPr lang="nl-NL" sz="1800" i="1" dirty="0"/>
          </a:p>
        </p:txBody>
      </p:sp>
      <p:grpSp>
        <p:nvGrpSpPr>
          <p:cNvPr id="9" name="Groep 8">
            <a:extLst>
              <a:ext uri="{FF2B5EF4-FFF2-40B4-BE49-F238E27FC236}">
                <a16:creationId xmlns:a16="http://schemas.microsoft.com/office/drawing/2014/main" id="{DAB145E9-FE1E-3F46-BA11-E6B0350486DE}"/>
              </a:ext>
            </a:extLst>
          </p:cNvPr>
          <p:cNvGrpSpPr>
            <a:grpSpLocks/>
          </p:cNvGrpSpPr>
          <p:nvPr/>
        </p:nvGrpSpPr>
        <p:grpSpPr bwMode="auto">
          <a:xfrm>
            <a:off x="1805251" y="3474822"/>
            <a:ext cx="2850589" cy="1872455"/>
            <a:chOff x="0" y="0"/>
            <a:chExt cx="9143999" cy="6938963"/>
          </a:xfrm>
        </p:grpSpPr>
        <p:pic>
          <p:nvPicPr>
            <p:cNvPr id="10" name="Picture 2">
              <a:extLst>
                <a:ext uri="{FF2B5EF4-FFF2-40B4-BE49-F238E27FC236}">
                  <a16:creationId xmlns:a16="http://schemas.microsoft.com/office/drawing/2014/main" id="{933B2FF5-9545-8647-91E5-DB0A9158EB2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3999" cy="6938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 name="Groep 4">
              <a:extLst>
                <a:ext uri="{FF2B5EF4-FFF2-40B4-BE49-F238E27FC236}">
                  <a16:creationId xmlns:a16="http://schemas.microsoft.com/office/drawing/2014/main" id="{DDF6C5C8-A298-894C-8540-4F7B04EFA1D8}"/>
                </a:ext>
              </a:extLst>
            </p:cNvPr>
            <p:cNvGrpSpPr>
              <a:grpSpLocks/>
            </p:cNvGrpSpPr>
            <p:nvPr/>
          </p:nvGrpSpPr>
          <p:grpSpPr bwMode="auto">
            <a:xfrm>
              <a:off x="3929063" y="2247900"/>
              <a:ext cx="5000625" cy="4252913"/>
              <a:chOff x="4343400" y="2895600"/>
              <a:chExt cx="3743325" cy="3143250"/>
            </a:xfrm>
          </p:grpSpPr>
          <p:pic>
            <p:nvPicPr>
              <p:cNvPr id="13" name="Picture 3">
                <a:extLst>
                  <a:ext uri="{FF2B5EF4-FFF2-40B4-BE49-F238E27FC236}">
                    <a16:creationId xmlns:a16="http://schemas.microsoft.com/office/drawing/2014/main" id="{7DBCA0B1-849C-5749-A65A-88C7ACDD6E7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43400" y="2895600"/>
                <a:ext cx="3743325"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874641BF-A56A-A44E-94EF-CF172DC63CF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00562" y="3476641"/>
                <a:ext cx="2714644" cy="2238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2" name="Afbeelding 10">
              <a:extLst>
                <a:ext uri="{FF2B5EF4-FFF2-40B4-BE49-F238E27FC236}">
                  <a16:creationId xmlns:a16="http://schemas.microsoft.com/office/drawing/2014/main" id="{4F206E8B-9067-484D-9A09-460789FB7EC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9063" y="1844675"/>
              <a:ext cx="781050" cy="417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7992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Raad voor Volksgezondheid en Samenleving</a:t>
            </a:r>
          </a:p>
        </p:txBody>
      </p:sp>
      <p:sp>
        <p:nvSpPr>
          <p:cNvPr id="3" name="Tijdelijke aanduiding voor inhoud 2"/>
          <p:cNvSpPr>
            <a:spLocks noGrp="1"/>
          </p:cNvSpPr>
          <p:nvPr>
            <p:ph idx="1"/>
          </p:nvPr>
        </p:nvSpPr>
        <p:spPr>
          <a:xfrm>
            <a:off x="1559495" y="2147829"/>
            <a:ext cx="8496953" cy="4125365"/>
          </a:xfrm>
        </p:spPr>
        <p:txBody>
          <a:bodyPr/>
          <a:lstStyle/>
          <a:p>
            <a:pPr marL="0" indent="0" algn="ctr">
              <a:buNone/>
            </a:pPr>
            <a:r>
              <a:rPr lang="nl-NL" sz="2400" dirty="0"/>
              <a:t>Onafhankelijk strategisch adviesorgaan van regering en parlement</a:t>
            </a:r>
          </a:p>
          <a:p>
            <a:pPr marL="0" indent="0" algn="ctr">
              <a:buNone/>
            </a:pPr>
            <a:endParaRPr lang="nl-NL" sz="2400" dirty="0"/>
          </a:p>
          <a:p>
            <a:pPr marL="0" indent="0" algn="ctr">
              <a:buNone/>
            </a:pPr>
            <a:r>
              <a:rPr lang="nl-NL" sz="2400" i="1" dirty="0"/>
              <a:t>‘Wisselingen van perspectief, vanuit de burger als persoon’</a:t>
            </a:r>
            <a:endParaRPr lang="nl-NL" sz="2400" dirty="0"/>
          </a:p>
          <a:p>
            <a:pPr marL="0" indent="0">
              <a:buNone/>
            </a:pPr>
            <a:endParaRPr lang="nl-NL" sz="2400" dirty="0"/>
          </a:p>
          <a:p>
            <a:pPr marL="0" indent="0">
              <a:buNone/>
            </a:pPr>
            <a:endParaRPr lang="nl-NL" sz="1100" i="1" dirty="0"/>
          </a:p>
          <a:p>
            <a:pPr marL="0" indent="0">
              <a:buNone/>
            </a:pPr>
            <a:endParaRPr lang="nl-NL" sz="1100" i="1" dirty="0"/>
          </a:p>
          <a:p>
            <a:pPr marL="0" indent="0">
              <a:buNone/>
            </a:pPr>
            <a:endParaRPr lang="nl-NL" sz="1100" i="1" dirty="0"/>
          </a:p>
        </p:txBody>
      </p:sp>
      <p:pic>
        <p:nvPicPr>
          <p:cNvPr id="8" name="Afbeelding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5605" y="3799302"/>
            <a:ext cx="1430195" cy="2081117"/>
          </a:xfrm>
          <a:prstGeom prst="rect">
            <a:avLst/>
          </a:prstGeom>
        </p:spPr>
      </p:pic>
      <p:pic>
        <p:nvPicPr>
          <p:cNvPr id="4" name="Afbeelding 3">
            <a:extLst>
              <a:ext uri="{FF2B5EF4-FFF2-40B4-BE49-F238E27FC236}">
                <a16:creationId xmlns:a16="http://schemas.microsoft.com/office/drawing/2014/main" id="{A8CC74C0-7445-8145-96BD-EDAADA78075D}"/>
              </a:ext>
            </a:extLst>
          </p:cNvPr>
          <p:cNvPicPr>
            <a:picLocks noChangeAspect="1"/>
          </p:cNvPicPr>
          <p:nvPr/>
        </p:nvPicPr>
        <p:blipFill>
          <a:blip r:embed="rId4"/>
          <a:stretch>
            <a:fillRect/>
          </a:stretch>
        </p:blipFill>
        <p:spPr>
          <a:xfrm>
            <a:off x="5359270" y="3799302"/>
            <a:ext cx="1473460" cy="2081117"/>
          </a:xfrm>
          <a:prstGeom prst="rect">
            <a:avLst/>
          </a:prstGeom>
        </p:spPr>
      </p:pic>
      <p:pic>
        <p:nvPicPr>
          <p:cNvPr id="7" name="Afbeelding 6">
            <a:extLst>
              <a:ext uri="{FF2B5EF4-FFF2-40B4-BE49-F238E27FC236}">
                <a16:creationId xmlns:a16="http://schemas.microsoft.com/office/drawing/2014/main" id="{531EAB70-451F-0B4B-950C-71A13FB964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2283" y="3799302"/>
            <a:ext cx="1465455" cy="2088789"/>
          </a:xfrm>
          <a:prstGeom prst="rect">
            <a:avLst/>
          </a:prstGeom>
        </p:spPr>
      </p:pic>
    </p:spTree>
    <p:extLst>
      <p:ext uri="{BB962C8B-B14F-4D97-AF65-F5344CB8AC3E}">
        <p14:creationId xmlns:p14="http://schemas.microsoft.com/office/powerpoint/2010/main" val="69051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Kwaliteitsraad van het Zorginstituut</a:t>
            </a:r>
          </a:p>
        </p:txBody>
      </p:sp>
      <p:sp>
        <p:nvSpPr>
          <p:cNvPr id="3" name="Tijdelijke aanduiding voor inhoud 2"/>
          <p:cNvSpPr>
            <a:spLocks noGrp="1"/>
          </p:cNvSpPr>
          <p:nvPr>
            <p:ph idx="1"/>
          </p:nvPr>
        </p:nvSpPr>
        <p:spPr>
          <a:xfrm>
            <a:off x="983432" y="2279192"/>
            <a:ext cx="9721080" cy="3094024"/>
          </a:xfrm>
        </p:spPr>
        <p:txBody>
          <a:bodyPr/>
          <a:lstStyle/>
          <a:p>
            <a:pPr marL="0" indent="0">
              <a:lnSpc>
                <a:spcPct val="120000"/>
              </a:lnSpc>
              <a:buNone/>
            </a:pPr>
            <a:endParaRPr lang="nl-NL" sz="2400" b="1" dirty="0"/>
          </a:p>
          <a:p>
            <a:pPr marL="0" indent="0">
              <a:lnSpc>
                <a:spcPct val="120000"/>
              </a:lnSpc>
              <a:buNone/>
            </a:pPr>
            <a:r>
              <a:rPr lang="nl-NL" sz="2400" b="1" dirty="0"/>
              <a:t>Zorginstituut</a:t>
            </a:r>
            <a:r>
              <a:rPr lang="nl-NL" sz="2400" dirty="0"/>
              <a:t> is een zelfstandig bestuursorgaan van VWS </a:t>
            </a:r>
          </a:p>
          <a:p>
            <a:pPr lvl="1">
              <a:lnSpc>
                <a:spcPct val="120000"/>
              </a:lnSpc>
            </a:pPr>
            <a:r>
              <a:rPr lang="nl-NL" sz="2200" dirty="0"/>
              <a:t>Adviseren over pakketbeheer</a:t>
            </a:r>
          </a:p>
          <a:p>
            <a:pPr lvl="1">
              <a:lnSpc>
                <a:spcPct val="120000"/>
              </a:lnSpc>
              <a:buFont typeface="Arial" charset="0"/>
              <a:buChar char="•"/>
            </a:pPr>
            <a:r>
              <a:rPr lang="nl-NL" sz="2200" dirty="0"/>
              <a:t>Bevorderen van kwaliteit (meerjarenagenda, register)</a:t>
            </a:r>
          </a:p>
          <a:p>
            <a:pPr marL="322262" lvl="1" indent="0">
              <a:lnSpc>
                <a:spcPct val="120000"/>
              </a:lnSpc>
              <a:buNone/>
            </a:pPr>
            <a:endParaRPr lang="nl-NL" sz="2400" dirty="0"/>
          </a:p>
          <a:p>
            <a:pPr marL="0" indent="0">
              <a:lnSpc>
                <a:spcPct val="120000"/>
              </a:lnSpc>
              <a:buNone/>
            </a:pPr>
            <a:r>
              <a:rPr lang="nl-NL" sz="2400" b="1" dirty="0"/>
              <a:t>Kwaliteitsraad</a:t>
            </a:r>
            <a:r>
              <a:rPr lang="nl-NL" sz="2400" dirty="0"/>
              <a:t> is een onafhankelijke raad van 10 deskundigen </a:t>
            </a:r>
          </a:p>
          <a:p>
            <a:pPr lvl="1">
              <a:lnSpc>
                <a:spcPct val="120000"/>
              </a:lnSpc>
            </a:pPr>
            <a:r>
              <a:rPr lang="nl-NL" sz="2200" dirty="0"/>
              <a:t>Gevraagd en ongevraagd advies over kwaliteit</a:t>
            </a:r>
          </a:p>
          <a:p>
            <a:pPr lvl="1">
              <a:lnSpc>
                <a:spcPct val="120000"/>
              </a:lnSpc>
            </a:pPr>
            <a:r>
              <a:rPr lang="nl-NL" sz="2200" dirty="0"/>
              <a:t>Wettelijke taak bij de doorzettingsmacht</a:t>
            </a:r>
          </a:p>
        </p:txBody>
      </p:sp>
      <p:pic>
        <p:nvPicPr>
          <p:cNvPr id="18" name="Afbeelding 17"/>
          <p:cNvPicPr>
            <a:picLocks/>
          </p:cNvPicPr>
          <p:nvPr/>
        </p:nvPicPr>
        <p:blipFill>
          <a:blip r:embed="rId2" cstate="screen">
            <a:extLst>
              <a:ext uri="{28A0092B-C50C-407E-A947-70E740481C1C}">
                <a14:useLocalDpi xmlns:a14="http://schemas.microsoft.com/office/drawing/2010/main"/>
              </a:ext>
            </a:extLst>
          </a:blip>
          <a:stretch>
            <a:fillRect/>
          </a:stretch>
        </p:blipFill>
        <p:spPr>
          <a:xfrm>
            <a:off x="9984432" y="2231790"/>
            <a:ext cx="1295278" cy="1701266"/>
          </a:xfrm>
          <a:prstGeom prst="rect">
            <a:avLst/>
          </a:prstGeom>
          <a:ln>
            <a:solidFill>
              <a:schemeClr val="bg1">
                <a:lumMod val="65000"/>
              </a:schemeClr>
            </a:solidFill>
          </a:ln>
        </p:spPr>
      </p:pic>
      <p:pic>
        <p:nvPicPr>
          <p:cNvPr id="12" name="Afbeelding 11"/>
          <p:cNvPicPr>
            <a:picLocks/>
          </p:cNvPicPr>
          <p:nvPr/>
        </p:nvPicPr>
        <p:blipFill>
          <a:blip r:embed="rId3" cstate="screen">
            <a:extLst>
              <a:ext uri="{28A0092B-C50C-407E-A947-70E740481C1C}">
                <a14:useLocalDpi xmlns:a14="http://schemas.microsoft.com/office/drawing/2010/main"/>
              </a:ext>
            </a:extLst>
          </a:blip>
          <a:stretch>
            <a:fillRect/>
          </a:stretch>
        </p:blipFill>
        <p:spPr>
          <a:xfrm>
            <a:off x="9983710" y="4221088"/>
            <a:ext cx="1296000" cy="1749600"/>
          </a:xfrm>
          <a:prstGeom prst="rect">
            <a:avLst/>
          </a:prstGeom>
          <a:ln>
            <a:solidFill>
              <a:schemeClr val="bg1">
                <a:lumMod val="65000"/>
              </a:schemeClr>
            </a:solidFill>
          </a:ln>
        </p:spPr>
      </p:pic>
    </p:spTree>
    <p:extLst>
      <p:ext uri="{BB962C8B-B14F-4D97-AF65-F5344CB8AC3E}">
        <p14:creationId xmlns:p14="http://schemas.microsoft.com/office/powerpoint/2010/main" val="19260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35560" y="2132856"/>
            <a:ext cx="4968552" cy="3420000"/>
          </a:xfrm>
        </p:spPr>
        <p:txBody>
          <a:bodyPr/>
          <a:lstStyle/>
          <a:p>
            <a:pPr marL="342900" indent="-342900">
              <a:buFont typeface="Arial" charset="0"/>
              <a:buChar char="•"/>
            </a:pPr>
            <a:endParaRPr lang="nl-NL" sz="2400" dirty="0"/>
          </a:p>
          <a:p>
            <a:pPr marL="342900" indent="-342900">
              <a:buFont typeface="Arial" charset="0"/>
              <a:buChar char="•"/>
            </a:pPr>
            <a:r>
              <a:rPr lang="nl-NL" sz="2400" dirty="0"/>
              <a:t>De goede dingen goed doen</a:t>
            </a:r>
          </a:p>
          <a:p>
            <a:pPr marL="342900" indent="-342900">
              <a:buFont typeface="Arial" charset="0"/>
              <a:buChar char="•"/>
            </a:pPr>
            <a:endParaRPr lang="nl-NL" sz="2400" dirty="0"/>
          </a:p>
          <a:p>
            <a:pPr marL="342900" indent="-342900">
              <a:buFont typeface="Arial" charset="0"/>
              <a:buChar char="•"/>
            </a:pPr>
            <a:endParaRPr lang="nl-NL" sz="2400" dirty="0">
              <a:sym typeface="Wingdings"/>
            </a:endParaRPr>
          </a:p>
          <a:p>
            <a:pPr marL="342900" indent="-342900">
              <a:buFont typeface="Arial" charset="0"/>
              <a:buChar char="•"/>
            </a:pPr>
            <a:endParaRPr lang="nl-NL" sz="2400" dirty="0">
              <a:sym typeface="Wingdings"/>
            </a:endParaRPr>
          </a:p>
          <a:p>
            <a:pPr marL="342900" indent="-342900">
              <a:buFont typeface="Arial" charset="0"/>
              <a:buChar char="•"/>
            </a:pPr>
            <a:endParaRPr lang="nl-NL" sz="2400" dirty="0"/>
          </a:p>
          <a:p>
            <a:pPr marL="342900" indent="-342900">
              <a:buFont typeface="Arial" charset="0"/>
              <a:buChar char="•"/>
            </a:pPr>
            <a:r>
              <a:rPr lang="nl-NL" sz="2400" dirty="0"/>
              <a:t>Meten en verbeteren</a:t>
            </a:r>
          </a:p>
          <a:p>
            <a:pPr marL="342900" indent="-342900">
              <a:buFont typeface="Arial" charset="0"/>
              <a:buChar char="•"/>
            </a:pPr>
            <a:endParaRPr lang="nl-NL" sz="2400" dirty="0"/>
          </a:p>
          <a:p>
            <a:pPr marL="342900" indent="-342900">
              <a:buFont typeface="Arial" charset="0"/>
              <a:buChar char="•"/>
            </a:pPr>
            <a:r>
              <a:rPr lang="nl-NL" sz="2400" dirty="0"/>
              <a:t>Kwaliteitsindustrie met eigen jargon en instrumenten</a:t>
            </a:r>
          </a:p>
        </p:txBody>
      </p:sp>
      <p:pic>
        <p:nvPicPr>
          <p:cNvPr id="6" name="Afbeelding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68682" y="2517282"/>
            <a:ext cx="2620121" cy="2651147"/>
          </a:xfrm>
          <a:prstGeom prst="rect">
            <a:avLst/>
          </a:prstGeom>
        </p:spPr>
      </p:pic>
      <p:sp>
        <p:nvSpPr>
          <p:cNvPr id="2" name="Rechthoek 1"/>
          <p:cNvSpPr/>
          <p:nvPr/>
        </p:nvSpPr>
        <p:spPr>
          <a:xfrm>
            <a:off x="2457587" y="2796317"/>
            <a:ext cx="1518108" cy="923330"/>
          </a:xfrm>
          <a:prstGeom prst="rect">
            <a:avLst/>
          </a:prstGeom>
        </p:spPr>
        <p:txBody>
          <a:bodyPr wrap="square">
            <a:spAutoFit/>
          </a:bodyPr>
          <a:lstStyle/>
          <a:p>
            <a:pPr marL="342900" lvl="4" indent="-342900">
              <a:buFont typeface="Arial" charset="0"/>
              <a:buChar char="•"/>
            </a:pPr>
            <a:r>
              <a:rPr lang="nl-NL" dirty="0">
                <a:solidFill>
                  <a:schemeClr val="accent3"/>
                </a:solidFill>
                <a:sym typeface="Wingdings"/>
              </a:rPr>
              <a:t>Veilig</a:t>
            </a:r>
          </a:p>
          <a:p>
            <a:pPr marL="342900" lvl="4" indent="-342900">
              <a:buFont typeface="Arial" charset="0"/>
              <a:buChar char="•"/>
            </a:pPr>
            <a:r>
              <a:rPr lang="nl-NL" dirty="0">
                <a:solidFill>
                  <a:schemeClr val="accent3"/>
                </a:solidFill>
                <a:sym typeface="Wingdings"/>
              </a:rPr>
              <a:t>Effectief</a:t>
            </a:r>
          </a:p>
          <a:p>
            <a:pPr marL="342900" lvl="4" indent="-342900">
              <a:buFont typeface="Arial" charset="0"/>
              <a:buChar char="•"/>
            </a:pPr>
            <a:r>
              <a:rPr lang="nl-NL" dirty="0">
                <a:solidFill>
                  <a:schemeClr val="accent3"/>
                </a:solidFill>
                <a:sym typeface="Wingdings"/>
              </a:rPr>
              <a:t>Efficiënt</a:t>
            </a:r>
          </a:p>
        </p:txBody>
      </p:sp>
      <p:sp>
        <p:nvSpPr>
          <p:cNvPr id="3" name="Rechthoek 2"/>
          <p:cNvSpPr/>
          <p:nvPr/>
        </p:nvSpPr>
        <p:spPr>
          <a:xfrm>
            <a:off x="4210191" y="2780928"/>
            <a:ext cx="1972733" cy="923330"/>
          </a:xfrm>
          <a:prstGeom prst="rect">
            <a:avLst/>
          </a:prstGeom>
        </p:spPr>
        <p:txBody>
          <a:bodyPr wrap="square">
            <a:spAutoFit/>
          </a:bodyPr>
          <a:lstStyle/>
          <a:p>
            <a:pPr marL="342900" indent="-342900">
              <a:buFont typeface="Arial" charset="0"/>
              <a:buChar char="•"/>
            </a:pPr>
            <a:r>
              <a:rPr lang="nl-NL" dirty="0">
                <a:solidFill>
                  <a:schemeClr val="accent3"/>
                </a:solidFill>
                <a:sym typeface="Wingdings"/>
              </a:rPr>
              <a:t>Patiëntgericht</a:t>
            </a:r>
          </a:p>
          <a:p>
            <a:pPr marL="342900" indent="-342900">
              <a:buFont typeface="Arial" charset="0"/>
              <a:buChar char="•"/>
            </a:pPr>
            <a:r>
              <a:rPr lang="nl-NL" dirty="0">
                <a:solidFill>
                  <a:schemeClr val="accent3"/>
                </a:solidFill>
                <a:sym typeface="Wingdings"/>
              </a:rPr>
              <a:t>Tijdig</a:t>
            </a:r>
          </a:p>
          <a:p>
            <a:pPr marL="342900" indent="-342900">
              <a:buFont typeface="Arial" charset="0"/>
              <a:buChar char="•"/>
            </a:pPr>
            <a:r>
              <a:rPr lang="nl-NL" dirty="0">
                <a:solidFill>
                  <a:schemeClr val="accent3"/>
                </a:solidFill>
                <a:sym typeface="Wingdings"/>
              </a:rPr>
              <a:t>Toegankelijk</a:t>
            </a:r>
          </a:p>
        </p:txBody>
      </p:sp>
      <p:sp>
        <p:nvSpPr>
          <p:cNvPr id="8" name="Titel 7"/>
          <p:cNvSpPr>
            <a:spLocks noGrp="1"/>
          </p:cNvSpPr>
          <p:nvPr>
            <p:ph type="title"/>
          </p:nvPr>
        </p:nvSpPr>
        <p:spPr/>
        <p:txBody>
          <a:bodyPr/>
          <a:lstStyle/>
          <a:p>
            <a:r>
              <a:rPr lang="nl-NL" dirty="0"/>
              <a:t>Niemand is tegen kwaliteit</a:t>
            </a:r>
          </a:p>
        </p:txBody>
      </p:sp>
    </p:spTree>
    <p:extLst>
      <p:ext uri="{BB962C8B-B14F-4D97-AF65-F5344CB8AC3E}">
        <p14:creationId xmlns:p14="http://schemas.microsoft.com/office/powerpoint/2010/main" val="229759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99457" y="2246683"/>
            <a:ext cx="10244960" cy="3846613"/>
          </a:xfrm>
        </p:spPr>
        <p:txBody>
          <a:bodyPr/>
          <a:lstStyle/>
          <a:p>
            <a:r>
              <a:rPr lang="nl-NL" sz="2400" dirty="0"/>
              <a:t>Toenemende druk bij professionals</a:t>
            </a:r>
          </a:p>
          <a:p>
            <a:endParaRPr lang="nl-NL" sz="2400" dirty="0"/>
          </a:p>
          <a:p>
            <a:r>
              <a:rPr lang="nl-NL" sz="2400" dirty="0"/>
              <a:t>Verlies van eigenaarschap</a:t>
            </a:r>
            <a:r>
              <a:rPr lang="nl-NL" sz="2400" i="1" dirty="0"/>
              <a:t> </a:t>
            </a:r>
            <a:r>
              <a:rPr lang="nl-NL" sz="2400" dirty="0"/>
              <a:t>van je eigen vak</a:t>
            </a:r>
          </a:p>
          <a:p>
            <a:endParaRPr lang="nl-NL" sz="2400" dirty="0"/>
          </a:p>
          <a:p>
            <a:r>
              <a:rPr lang="nl-NL" sz="2400" dirty="0"/>
              <a:t>Patiënten willen ‘als mens’ behandeld worden</a:t>
            </a:r>
          </a:p>
          <a:p>
            <a:endParaRPr lang="nl-NL" sz="2400" dirty="0"/>
          </a:p>
          <a:p>
            <a:r>
              <a:rPr lang="nl-NL" sz="2400" dirty="0"/>
              <a:t>Discussie over Evidence </a:t>
            </a:r>
            <a:r>
              <a:rPr lang="nl-NL" sz="2400" dirty="0" err="1"/>
              <a:t>Based</a:t>
            </a:r>
            <a:r>
              <a:rPr lang="nl-NL" sz="2400" dirty="0"/>
              <a:t> </a:t>
            </a:r>
            <a:r>
              <a:rPr lang="nl-NL" sz="2400" dirty="0" err="1"/>
              <a:t>Practise</a:t>
            </a:r>
            <a:endParaRPr lang="nl-NL" sz="2400" dirty="0"/>
          </a:p>
          <a:p>
            <a:pPr lvl="2" indent="-179850">
              <a:buClr>
                <a:schemeClr val="tx1"/>
              </a:buClr>
              <a:buFont typeface=".AppleSystemUIFont" charset="-120"/>
              <a:buChar char="-"/>
            </a:pPr>
            <a:r>
              <a:rPr lang="nl-NL" i="1" dirty="0"/>
              <a:t>methoden en geldigheid</a:t>
            </a:r>
          </a:p>
          <a:p>
            <a:pPr lvl="2" indent="-179850">
              <a:buClr>
                <a:schemeClr val="tx1"/>
              </a:buClr>
              <a:buFont typeface=".AppleSystemUIFont" charset="-120"/>
              <a:buChar char="-"/>
            </a:pPr>
            <a:r>
              <a:rPr lang="nl-NL" i="1" dirty="0"/>
              <a:t>multimorbiditeit (ouderen)</a:t>
            </a:r>
          </a:p>
          <a:p>
            <a:pPr lvl="2" indent="-179850">
              <a:buClr>
                <a:schemeClr val="tx1"/>
              </a:buClr>
              <a:buFont typeface=".AppleSystemUIFont" charset="-120"/>
              <a:buChar char="-"/>
            </a:pPr>
            <a:r>
              <a:rPr lang="nl-NL" i="1" dirty="0"/>
              <a:t>verschillen tussen mensen</a:t>
            </a:r>
          </a:p>
          <a:p>
            <a:pPr lvl="2"/>
            <a:endParaRPr lang="nl-NL" sz="2400" dirty="0"/>
          </a:p>
        </p:txBody>
      </p:sp>
      <p:pic>
        <p:nvPicPr>
          <p:cNvPr id="6" name="Afbeelding 5"/>
          <p:cNvPicPr>
            <a:picLocks noChangeAspect="1"/>
          </p:cNvPicPr>
          <p:nvPr/>
        </p:nvPicPr>
        <p:blipFill>
          <a:blip r:embed="rId2"/>
          <a:stretch>
            <a:fillRect/>
          </a:stretch>
        </p:blipFill>
        <p:spPr>
          <a:xfrm>
            <a:off x="7248128" y="3861047"/>
            <a:ext cx="3548217" cy="1626749"/>
          </a:xfrm>
          <a:prstGeom prst="rect">
            <a:avLst/>
          </a:prstGeom>
          <a:scene3d>
            <a:camera prst="orthographicFront">
              <a:rot lat="0" lon="0" rev="300000"/>
            </a:camera>
            <a:lightRig rig="threePt" dir="t"/>
          </a:scene3d>
        </p:spPr>
      </p:pic>
      <p:sp>
        <p:nvSpPr>
          <p:cNvPr id="8" name="Titel 1"/>
          <p:cNvSpPr txBox="1">
            <a:spLocks/>
          </p:cNvSpPr>
          <p:nvPr/>
        </p:nvSpPr>
        <p:spPr>
          <a:xfrm>
            <a:off x="767408" y="995245"/>
            <a:ext cx="9236238" cy="53340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dirty="0"/>
              <a:t>Maar, de eerste barsten worden zichtbaar</a:t>
            </a:r>
          </a:p>
        </p:txBody>
      </p:sp>
    </p:spTree>
    <p:extLst>
      <p:ext uri="{BB962C8B-B14F-4D97-AF65-F5344CB8AC3E}">
        <p14:creationId xmlns:p14="http://schemas.microsoft.com/office/powerpoint/2010/main" val="406174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695201" y="2276872"/>
            <a:ext cx="6910510" cy="3420000"/>
          </a:xfrm>
        </p:spPr>
        <p:txBody>
          <a:bodyPr/>
          <a:lstStyle/>
          <a:p>
            <a:pPr marL="342900" indent="-342900">
              <a:buFont typeface="Arial" charset="0"/>
              <a:buChar char="•"/>
            </a:pPr>
            <a:r>
              <a:rPr lang="nl-NL" sz="2400" dirty="0"/>
              <a:t>Dromen, leren en doen</a:t>
            </a:r>
          </a:p>
          <a:p>
            <a:pPr marL="342900" indent="-342900">
              <a:buFont typeface="Arial" charset="0"/>
              <a:buChar char="•"/>
            </a:pPr>
            <a:endParaRPr lang="nl-NL" sz="2400" dirty="0"/>
          </a:p>
          <a:p>
            <a:pPr marL="342900" indent="-342900">
              <a:buFont typeface="Arial" charset="0"/>
              <a:buChar char="•"/>
            </a:pPr>
            <a:r>
              <a:rPr lang="nl-NL" sz="2400" dirty="0"/>
              <a:t>Protocollen en richtlijnen</a:t>
            </a:r>
          </a:p>
          <a:p>
            <a:pPr marL="342900" indent="-342900">
              <a:buFont typeface="Arial" charset="0"/>
              <a:buChar char="•"/>
            </a:pPr>
            <a:endParaRPr lang="nl-NL" sz="2400" dirty="0"/>
          </a:p>
          <a:p>
            <a:pPr marL="342900" indent="-342900">
              <a:buFont typeface="Arial" charset="0"/>
              <a:buChar char="•"/>
            </a:pPr>
            <a:r>
              <a:rPr lang="nl-NL" sz="2400" dirty="0"/>
              <a:t>Indicatoren en implementatie</a:t>
            </a:r>
          </a:p>
          <a:p>
            <a:pPr marL="342900" indent="-342900">
              <a:buFont typeface="Arial" charset="0"/>
              <a:buChar char="•"/>
            </a:pPr>
            <a:endParaRPr lang="nl-NL" sz="2400" dirty="0"/>
          </a:p>
          <a:p>
            <a:pPr marL="342900" indent="-342900">
              <a:buFont typeface="Arial" charset="0"/>
              <a:buChar char="•"/>
            </a:pPr>
            <a:r>
              <a:rPr lang="nl-NL" sz="2400" dirty="0"/>
              <a:t>Patiënt empowerment</a:t>
            </a:r>
          </a:p>
          <a:p>
            <a:pPr marL="342900" indent="-342900">
              <a:buFont typeface="Arial" charset="0"/>
              <a:buChar char="•"/>
            </a:pPr>
            <a:endParaRPr lang="nl-NL" sz="2400" dirty="0"/>
          </a:p>
          <a:p>
            <a:pPr marL="342900" indent="-342900">
              <a:buFont typeface="Arial" charset="0"/>
              <a:buChar char="•"/>
            </a:pPr>
            <a:r>
              <a:rPr lang="nl-NL" sz="2400" dirty="0"/>
              <a:t>Patiëntgerichte zorg</a:t>
            </a:r>
          </a:p>
          <a:p>
            <a:pPr marL="342900" indent="-342900">
              <a:buFont typeface="Arial" charset="0"/>
              <a:buChar char="•"/>
            </a:pPr>
            <a:endParaRPr lang="nl-NL" sz="2400" dirty="0"/>
          </a:p>
          <a:p>
            <a:pPr marL="342900" indent="-342900">
              <a:buFont typeface="Arial" charset="0"/>
              <a:buChar char="•"/>
            </a:pPr>
            <a:r>
              <a:rPr lang="nl-NL" sz="2400" dirty="0"/>
              <a:t>Persoonsgerichte zorg</a:t>
            </a:r>
          </a:p>
        </p:txBody>
      </p:sp>
      <p:pic>
        <p:nvPicPr>
          <p:cNvPr id="6" name="Afbeelding 5" descr="echo.jpg"/>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7000"/>
                    </a14:imgEffect>
                  </a14:imgLayer>
                </a14:imgProps>
              </a:ext>
              <a:ext uri="{28A0092B-C50C-407E-A947-70E740481C1C}">
                <a14:useLocalDpi xmlns:a14="http://schemas.microsoft.com/office/drawing/2010/main"/>
              </a:ext>
            </a:extLst>
          </a:blip>
          <a:srcRect/>
          <a:stretch>
            <a:fillRect/>
          </a:stretch>
        </p:blipFill>
        <p:spPr bwMode="auto">
          <a:xfrm>
            <a:off x="7608169" y="2220722"/>
            <a:ext cx="740677" cy="416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5102" y="3261338"/>
            <a:ext cx="2340570" cy="517469"/>
          </a:xfrm>
          <a:prstGeom prst="rect">
            <a:avLst/>
          </a:prstGeom>
        </p:spPr>
      </p:pic>
      <p:pic>
        <p:nvPicPr>
          <p:cNvPr id="9" name="Afbeelding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08166" y="2752578"/>
            <a:ext cx="1716128" cy="418413"/>
          </a:xfrm>
          <a:prstGeom prst="rect">
            <a:avLst/>
          </a:prstGeom>
        </p:spPr>
      </p:pic>
      <p:pic>
        <p:nvPicPr>
          <p:cNvPr id="10" name="Afbeelding 9" descr="foto.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54078" y="4790439"/>
            <a:ext cx="746178" cy="454635"/>
          </a:xfrm>
          <a:prstGeom prst="rect">
            <a:avLst/>
          </a:prstGeom>
        </p:spPr>
      </p:pic>
      <p:pic>
        <p:nvPicPr>
          <p:cNvPr id="11" name="Afbeelding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08168" y="5475948"/>
            <a:ext cx="468000" cy="468000"/>
          </a:xfrm>
          <a:prstGeom prst="rect">
            <a:avLst/>
          </a:prstGeom>
        </p:spPr>
      </p:pic>
      <p:grpSp>
        <p:nvGrpSpPr>
          <p:cNvPr id="12" name="Groep 4"/>
          <p:cNvGrpSpPr>
            <a:grpSpLocks/>
          </p:cNvGrpSpPr>
          <p:nvPr/>
        </p:nvGrpSpPr>
        <p:grpSpPr bwMode="auto">
          <a:xfrm>
            <a:off x="7608166" y="3964757"/>
            <a:ext cx="936104" cy="594909"/>
            <a:chOff x="0" y="0"/>
            <a:chExt cx="9144000" cy="6938963"/>
          </a:xfrm>
        </p:grpSpPr>
        <p:pic>
          <p:nvPicPr>
            <p:cNvPr id="13"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0"/>
              <a:ext cx="9144000" cy="693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 name="Groep 4"/>
            <p:cNvGrpSpPr>
              <a:grpSpLocks/>
            </p:cNvGrpSpPr>
            <p:nvPr/>
          </p:nvGrpSpPr>
          <p:grpSpPr bwMode="auto">
            <a:xfrm>
              <a:off x="3929063" y="2247900"/>
              <a:ext cx="5000625" cy="4252913"/>
              <a:chOff x="4343400" y="2895600"/>
              <a:chExt cx="3743325" cy="3143250"/>
            </a:xfrm>
          </p:grpSpPr>
          <p:pic>
            <p:nvPicPr>
              <p:cNvPr id="16"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343400" y="2895600"/>
                <a:ext cx="3743325"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4"/>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500562" y="3476641"/>
                <a:ext cx="2714644"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Afbeelding 1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9063" y="1844675"/>
              <a:ext cx="781050" cy="417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 name="Titel 1"/>
          <p:cNvSpPr txBox="1">
            <a:spLocks/>
          </p:cNvSpPr>
          <p:nvPr/>
        </p:nvSpPr>
        <p:spPr>
          <a:xfrm>
            <a:off x="767408" y="995245"/>
            <a:ext cx="9236238" cy="53340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dirty="0"/>
              <a:t>Mijn kwaliteitsodyssee als dokter</a:t>
            </a:r>
          </a:p>
        </p:txBody>
      </p:sp>
      <p:pic>
        <p:nvPicPr>
          <p:cNvPr id="19" name="Picture 4" descr="http://fc05.deviantart.com/fs20/f/2007/250/f/5/Apples_and_pears__by_Raccoon_with_a_cigar.jpg"/>
          <p:cNvPicPr>
            <a:picLocks noChangeAspect="1" noChangeArrowheads="1"/>
          </p:cNvPicPr>
          <p:nvPr/>
        </p:nvPicPr>
        <p:blipFill>
          <a:blip r:embed="rId12" cstate="screen">
            <a:lum bright="9000" contrast="9000"/>
            <a:extLst>
              <a:ext uri="{28A0092B-C50C-407E-A947-70E740481C1C}">
                <a14:useLocalDpi xmlns:a14="http://schemas.microsoft.com/office/drawing/2010/main"/>
              </a:ext>
            </a:extLst>
          </a:blip>
          <a:srcRect/>
          <a:stretch>
            <a:fillRect/>
          </a:stretch>
        </p:blipFill>
        <p:spPr bwMode="auto">
          <a:xfrm flipH="1">
            <a:off x="8290576" y="5477384"/>
            <a:ext cx="366909" cy="475538"/>
          </a:xfrm>
          <a:prstGeom prst="rect">
            <a:avLst/>
          </a:prstGeom>
          <a:noFill/>
        </p:spPr>
      </p:pic>
      <p:pic>
        <p:nvPicPr>
          <p:cNvPr id="3" name="Afbeelding 2">
            <a:extLst>
              <a:ext uri="{FF2B5EF4-FFF2-40B4-BE49-F238E27FC236}">
                <a16:creationId xmlns:a16="http://schemas.microsoft.com/office/drawing/2014/main" id="{9543F48E-D7D0-8848-BDCF-F210EA077ED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904312" y="5475948"/>
            <a:ext cx="843020" cy="507247"/>
          </a:xfrm>
          <a:prstGeom prst="rect">
            <a:avLst/>
          </a:prstGeom>
        </p:spPr>
      </p:pic>
    </p:spTree>
    <p:extLst>
      <p:ext uri="{BB962C8B-B14F-4D97-AF65-F5344CB8AC3E}">
        <p14:creationId xmlns:p14="http://schemas.microsoft.com/office/powerpoint/2010/main" val="106711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p:cNvPicPr>
            <a:picLocks noGrp="1" noChangeAspect="1"/>
          </p:cNvPicPr>
          <p:nvPr>
            <p:ph idx="1"/>
          </p:nvPr>
        </p:nvPicPr>
        <p:blipFill rotWithShape="1">
          <a:blip r:embed="rId2" cstate="screen">
            <a:extLst>
              <a:ext uri="{BEBA8EAE-BF5A-486C-A8C5-ECC9F3942E4B}">
                <a14:imgProps xmlns:a14="http://schemas.microsoft.com/office/drawing/2010/main">
                  <a14:imgLayer r:embed="rId3">
                    <a14:imgEffect>
                      <a14:saturation sat="136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2927648" y="1911048"/>
            <a:ext cx="6408712" cy="4061860"/>
          </a:xfrm>
        </p:spPr>
      </p:pic>
      <p:sp>
        <p:nvSpPr>
          <p:cNvPr id="6" name="Titel 1"/>
          <p:cNvSpPr txBox="1">
            <a:spLocks/>
          </p:cNvSpPr>
          <p:nvPr/>
        </p:nvSpPr>
        <p:spPr>
          <a:xfrm>
            <a:off x="767408" y="995245"/>
            <a:ext cx="9236238" cy="53340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dirty="0"/>
              <a:t>De spreekkamer van de filosoof</a:t>
            </a:r>
          </a:p>
        </p:txBody>
      </p:sp>
      <p:pic>
        <p:nvPicPr>
          <p:cNvPr id="7" name="Afbeelding 6">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83632" y="5375304"/>
            <a:ext cx="1080000" cy="672032"/>
          </a:xfrm>
          <a:prstGeom prst="rect">
            <a:avLst/>
          </a:prstGeom>
        </p:spPr>
      </p:pic>
      <p:sp>
        <p:nvSpPr>
          <p:cNvPr id="2" name="Tekstvak 1"/>
          <p:cNvSpPr txBox="1"/>
          <p:nvPr/>
        </p:nvSpPr>
        <p:spPr>
          <a:xfrm>
            <a:off x="7320136" y="5624996"/>
            <a:ext cx="2455960" cy="307777"/>
          </a:xfrm>
          <a:prstGeom prst="rect">
            <a:avLst/>
          </a:prstGeom>
          <a:noFill/>
        </p:spPr>
        <p:txBody>
          <a:bodyPr wrap="square" rtlCol="0" anchor="t">
            <a:spAutoFit/>
          </a:bodyPr>
          <a:lstStyle/>
          <a:p>
            <a:r>
              <a:rPr lang="nl-NL" sz="1400" dirty="0">
                <a:solidFill>
                  <a:schemeClr val="bg1">
                    <a:lumMod val="85000"/>
                  </a:schemeClr>
                </a:solidFill>
              </a:rPr>
              <a:t>Kremer en Koksma, 2017</a:t>
            </a:r>
          </a:p>
        </p:txBody>
      </p:sp>
    </p:spTree>
    <p:extLst>
      <p:ext uri="{BB962C8B-B14F-4D97-AF65-F5344CB8AC3E}">
        <p14:creationId xmlns:p14="http://schemas.microsoft.com/office/powerpoint/2010/main" val="294721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19536" y="2204864"/>
            <a:ext cx="9577064" cy="2232248"/>
          </a:xfrm>
        </p:spPr>
        <p:txBody>
          <a:bodyPr/>
          <a:lstStyle/>
          <a:p>
            <a:pPr marL="0" indent="0">
              <a:buNone/>
            </a:pPr>
            <a:r>
              <a:rPr lang="nl-NL" sz="2800" b="1" dirty="0">
                <a:solidFill>
                  <a:srgbClr val="FF7E79"/>
                </a:solidFill>
                <a:ea typeface="Book Antiqua" charset="0"/>
                <a:cs typeface="Book Antiqua" charset="0"/>
              </a:rPr>
              <a:t>Oude kwaliteit</a:t>
            </a:r>
          </a:p>
          <a:p>
            <a:pPr lvl="1">
              <a:buClr>
                <a:srgbClr val="FF0000"/>
              </a:buClr>
            </a:pPr>
            <a:r>
              <a:rPr lang="nl-NL" sz="2400" dirty="0">
                <a:solidFill>
                  <a:srgbClr val="FF7E79"/>
                </a:solidFill>
                <a:ea typeface="Book Antiqua" charset="0"/>
                <a:cs typeface="Book Antiqua" charset="0"/>
              </a:rPr>
              <a:t>statisch</a:t>
            </a:r>
          </a:p>
          <a:p>
            <a:pPr lvl="1">
              <a:buClr>
                <a:srgbClr val="FF0000"/>
              </a:buClr>
            </a:pPr>
            <a:r>
              <a:rPr lang="nl-NL" sz="2400" dirty="0">
                <a:solidFill>
                  <a:srgbClr val="FF7E79"/>
                </a:solidFill>
                <a:ea typeface="Book Antiqua" charset="0"/>
                <a:cs typeface="Book Antiqua" charset="0"/>
              </a:rPr>
              <a:t>uniform</a:t>
            </a:r>
          </a:p>
          <a:p>
            <a:pPr lvl="1">
              <a:buClr>
                <a:srgbClr val="FF0000"/>
              </a:buClr>
            </a:pPr>
            <a:r>
              <a:rPr lang="nl-NL" sz="2400" dirty="0">
                <a:solidFill>
                  <a:srgbClr val="FF7E79"/>
                </a:solidFill>
                <a:ea typeface="Book Antiqua" charset="0"/>
                <a:cs typeface="Book Antiqua" charset="0"/>
              </a:rPr>
              <a:t>simpel</a:t>
            </a:r>
          </a:p>
          <a:p>
            <a:pPr lvl="1">
              <a:buClr>
                <a:srgbClr val="FF0000"/>
              </a:buClr>
            </a:pPr>
            <a:r>
              <a:rPr lang="nl-NL" sz="2400" dirty="0">
                <a:solidFill>
                  <a:srgbClr val="FF7E79"/>
                </a:solidFill>
                <a:ea typeface="Book Antiqua" charset="0"/>
                <a:cs typeface="Book Antiqua" charset="0"/>
              </a:rPr>
              <a:t>objectief </a:t>
            </a:r>
          </a:p>
          <a:p>
            <a:pPr lvl="1">
              <a:buClr>
                <a:srgbClr val="FF0000"/>
              </a:buClr>
            </a:pPr>
            <a:r>
              <a:rPr lang="nl-NL" sz="2400" dirty="0">
                <a:solidFill>
                  <a:srgbClr val="FF7E79"/>
                </a:solidFill>
              </a:rPr>
              <a:t>moreel neutraal</a:t>
            </a:r>
          </a:p>
          <a:p>
            <a:pPr lvl="1">
              <a:buClr>
                <a:srgbClr val="FF0000"/>
              </a:buClr>
            </a:pPr>
            <a:r>
              <a:rPr lang="nl-NL" sz="2400" dirty="0">
                <a:solidFill>
                  <a:srgbClr val="FF7E79"/>
                </a:solidFill>
              </a:rPr>
              <a:t>komt van buiten</a:t>
            </a:r>
            <a:endParaRPr lang="nl-NL" sz="2400" dirty="0"/>
          </a:p>
          <a:p>
            <a:pPr marL="0" indent="0">
              <a:buNone/>
            </a:pPr>
            <a:endParaRPr lang="nl-NL" sz="2800" dirty="0"/>
          </a:p>
          <a:p>
            <a:pPr>
              <a:lnSpc>
                <a:spcPct val="100000"/>
              </a:lnSpc>
              <a:buFont typeface="Wingdings" charset="2"/>
              <a:buChar char="Ø"/>
            </a:pPr>
            <a:r>
              <a:rPr lang="nl-NL" sz="2400" dirty="0"/>
              <a:t>Kwaliteit bestaat alleen in hart en ziel van mensen</a:t>
            </a:r>
          </a:p>
          <a:p>
            <a:pPr>
              <a:lnSpc>
                <a:spcPct val="100000"/>
              </a:lnSpc>
              <a:buFont typeface="Wingdings" charset="2"/>
              <a:buChar char="Ø"/>
            </a:pPr>
            <a:r>
              <a:rPr lang="nl-NL" sz="2400" dirty="0"/>
              <a:t>Kwaliteit is dat wat we samen goede zorg vinden</a:t>
            </a:r>
          </a:p>
          <a:p>
            <a:pPr>
              <a:lnSpc>
                <a:spcPct val="100000"/>
              </a:lnSpc>
              <a:buFont typeface="Wingdings" charset="2"/>
              <a:buChar char="Ø"/>
            </a:pPr>
            <a:r>
              <a:rPr lang="nl-NL" sz="2400" dirty="0"/>
              <a:t>Kwaliteitsverbetering is een ontdekkingsreis zonder eindbestemming</a:t>
            </a:r>
          </a:p>
          <a:p>
            <a:pPr>
              <a:lnSpc>
                <a:spcPts val="2000"/>
              </a:lnSpc>
              <a:buFont typeface="Wingdings" charset="2"/>
              <a:buChar char="Ø"/>
            </a:pPr>
            <a:endParaRPr lang="nl-NL" sz="2400" dirty="0"/>
          </a:p>
          <a:p>
            <a:pPr marL="0" indent="0">
              <a:buNone/>
            </a:pPr>
            <a:endParaRPr lang="nl-NL" sz="2800" dirty="0"/>
          </a:p>
          <a:p>
            <a:endParaRPr lang="nl-NL" sz="2800" dirty="0"/>
          </a:p>
        </p:txBody>
      </p:sp>
      <p:sp>
        <p:nvSpPr>
          <p:cNvPr id="7" name="Tijdelijke aanduiding voor inhoud 2"/>
          <p:cNvSpPr txBox="1">
            <a:spLocks/>
          </p:cNvSpPr>
          <p:nvPr/>
        </p:nvSpPr>
        <p:spPr>
          <a:xfrm>
            <a:off x="6600056" y="2204864"/>
            <a:ext cx="3024336" cy="2232248"/>
          </a:xfrm>
          <a:prstGeom prst="rect">
            <a:avLst/>
          </a:prstGeom>
        </p:spPr>
        <p:txBody>
          <a:bodyPr vert="horz" lIns="0" tIns="0" rIns="0" bIns="0" rtlCol="0">
            <a:noAutofit/>
          </a:bodyPr>
          <a:lst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2800" b="1" dirty="0">
                <a:solidFill>
                  <a:srgbClr val="00B050"/>
                </a:solidFill>
              </a:rPr>
              <a:t>Nieuwe kwaliteit</a:t>
            </a:r>
          </a:p>
          <a:p>
            <a:pPr lvl="1">
              <a:buClr>
                <a:srgbClr val="00B050"/>
              </a:buClr>
            </a:pPr>
            <a:r>
              <a:rPr lang="nl-NL" sz="2400" dirty="0">
                <a:solidFill>
                  <a:srgbClr val="00B050"/>
                </a:solidFill>
              </a:rPr>
              <a:t>dynamisch</a:t>
            </a:r>
          </a:p>
          <a:p>
            <a:pPr lvl="1">
              <a:buClr>
                <a:srgbClr val="00B050"/>
              </a:buClr>
            </a:pPr>
            <a:r>
              <a:rPr lang="nl-NL" sz="2400" dirty="0">
                <a:solidFill>
                  <a:srgbClr val="00B050"/>
                </a:solidFill>
              </a:rPr>
              <a:t>pluriform</a:t>
            </a:r>
          </a:p>
          <a:p>
            <a:pPr lvl="1">
              <a:buClr>
                <a:srgbClr val="00B050"/>
              </a:buClr>
            </a:pPr>
            <a:r>
              <a:rPr lang="nl-NL" sz="2400" dirty="0">
                <a:solidFill>
                  <a:srgbClr val="00B050"/>
                </a:solidFill>
              </a:rPr>
              <a:t>complex</a:t>
            </a:r>
          </a:p>
          <a:p>
            <a:pPr lvl="1">
              <a:buClr>
                <a:srgbClr val="00B050"/>
              </a:buClr>
            </a:pPr>
            <a:r>
              <a:rPr lang="nl-NL" sz="2400" dirty="0">
                <a:solidFill>
                  <a:srgbClr val="00B050"/>
                </a:solidFill>
              </a:rPr>
              <a:t>intersubjectief</a:t>
            </a:r>
          </a:p>
          <a:p>
            <a:pPr lvl="1">
              <a:buClr>
                <a:srgbClr val="00B050"/>
              </a:buClr>
            </a:pPr>
            <a:r>
              <a:rPr lang="nl-NL" sz="2400" dirty="0">
                <a:solidFill>
                  <a:srgbClr val="00B050"/>
                </a:solidFill>
              </a:rPr>
              <a:t>moreel geladen</a:t>
            </a:r>
          </a:p>
          <a:p>
            <a:pPr lvl="1">
              <a:buClr>
                <a:srgbClr val="00B050"/>
              </a:buClr>
            </a:pPr>
            <a:r>
              <a:rPr lang="nl-NL" sz="2400" dirty="0">
                <a:solidFill>
                  <a:srgbClr val="00B050"/>
                </a:solidFill>
              </a:rPr>
              <a:t>komt van binnen</a:t>
            </a:r>
          </a:p>
        </p:txBody>
      </p:sp>
      <p:sp>
        <p:nvSpPr>
          <p:cNvPr id="6" name="Titel 1"/>
          <p:cNvSpPr txBox="1">
            <a:spLocks/>
          </p:cNvSpPr>
          <p:nvPr/>
        </p:nvSpPr>
        <p:spPr>
          <a:xfrm>
            <a:off x="767408" y="995245"/>
            <a:ext cx="9236238" cy="53340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dirty="0"/>
              <a:t>Voorbij de kwaliteitsillusie</a:t>
            </a:r>
          </a:p>
        </p:txBody>
      </p:sp>
    </p:spTree>
    <p:extLst>
      <p:ext uri="{BB962C8B-B14F-4D97-AF65-F5344CB8AC3E}">
        <p14:creationId xmlns:p14="http://schemas.microsoft.com/office/powerpoint/2010/main" val="1289810475"/>
      </p:ext>
    </p:extLst>
  </p:cSld>
  <p:clrMapOvr>
    <a:masterClrMapping/>
  </p:clrMapOvr>
</p:sld>
</file>

<file path=ppt/theme/theme1.xml><?xml version="1.0" encoding="utf-8"?>
<a:theme xmlns:a="http://schemas.openxmlformats.org/drawingml/2006/main" name="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F8BDD72EA9C94CB67182187E4CC3E5" ma:contentTypeVersion="10" ma:contentTypeDescription="Een nieuw document maken." ma:contentTypeScope="" ma:versionID="9315a6b8e928b3ce3179fd7c51c1a7cd">
  <xsd:schema xmlns:xsd="http://www.w3.org/2001/XMLSchema" xmlns:xs="http://www.w3.org/2001/XMLSchema" xmlns:p="http://schemas.microsoft.com/office/2006/metadata/properties" xmlns:ns2="f90dc47c-a103-4f1f-b37f-41dd0fbfeeea" xmlns:ns3="f105d258-1670-4e5a-ab16-d59bda5bbcf3" targetNamespace="http://schemas.microsoft.com/office/2006/metadata/properties" ma:root="true" ma:fieldsID="4f8a395d258d19760303ed3c5bf7d9f3" ns2:_="" ns3:_="">
    <xsd:import namespace="f90dc47c-a103-4f1f-b37f-41dd0fbfeeea"/>
    <xsd:import namespace="f105d258-1670-4e5a-ab16-d59bda5bbc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dc47c-a103-4f1f-b37f-41dd0fbfe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05d258-1670-4e5a-ab16-d59bda5bbcf3"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4CB414-83B4-469F-AE53-8B142D541E8F}"/>
</file>

<file path=customXml/itemProps2.xml><?xml version="1.0" encoding="utf-8"?>
<ds:datastoreItem xmlns:ds="http://schemas.openxmlformats.org/officeDocument/2006/customXml" ds:itemID="{D5027E53-61CF-4F82-923B-090E696B2D0E}"/>
</file>

<file path=customXml/itemProps3.xml><?xml version="1.0" encoding="utf-8"?>
<ds:datastoreItem xmlns:ds="http://schemas.openxmlformats.org/officeDocument/2006/customXml" ds:itemID="{CF1C426B-D739-4157-958A-C0E7EE874BDA}"/>
</file>

<file path=docProps/app.xml><?xml version="1.0" encoding="utf-8"?>
<Properties xmlns="http://schemas.openxmlformats.org/officeDocument/2006/extended-properties" xmlns:vt="http://schemas.openxmlformats.org/officeDocument/2006/docPropsVTypes">
  <Template>Default Theme</Template>
  <TotalTime>5702</TotalTime>
  <Words>635</Words>
  <Application>Microsoft Macintosh PowerPoint</Application>
  <PresentationFormat>Breedbeeld</PresentationFormat>
  <Paragraphs>141</Paragraphs>
  <Slides>15</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.AppleSystemUIFont</vt:lpstr>
      <vt:lpstr>Arial</vt:lpstr>
      <vt:lpstr>Book Antiqua</vt:lpstr>
      <vt:lpstr>Calibri</vt:lpstr>
      <vt:lpstr>Wingdings</vt:lpstr>
      <vt:lpstr>Default Theme</vt:lpstr>
      <vt:lpstr> Nieuwe Kwaliteit  Verbindend meesterschap</vt:lpstr>
      <vt:lpstr>Radboudumc Nijmegen</vt:lpstr>
      <vt:lpstr>Raad voor Volksgezondheid en Samenleving</vt:lpstr>
      <vt:lpstr>Kwaliteitsraad van het Zorginstituut</vt:lpstr>
      <vt:lpstr>Niemand is tegen kwaliteit</vt:lpstr>
      <vt:lpstr>PowerPoint-presentatie</vt:lpstr>
      <vt:lpstr>PowerPoint-presentatie</vt:lpstr>
      <vt:lpstr>PowerPoint-presentatie</vt:lpstr>
      <vt:lpstr>PowerPoint-presentatie</vt:lpstr>
      <vt:lpstr>PowerPoint-presentatie</vt:lpstr>
      <vt:lpstr>Voorbeeld: Betaalbaar Beter Alliantie VGZ</vt:lpstr>
      <vt:lpstr>PowerPoint-presentatie</vt:lpstr>
      <vt:lpstr>PowerPoint-presentatie</vt:lpstr>
      <vt:lpstr>PowerPoint-presentatie</vt:lpstr>
      <vt:lpstr>PowerPoint-presentatie</vt:lpstr>
    </vt:vector>
  </TitlesOfParts>
  <Company>UMC St Radboud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Publicatieplan</dc:title>
  <dc:creator>Helga van der Pluijm-Schouten</dc:creator>
  <cp:lastModifiedBy>Jan Kremer</cp:lastModifiedBy>
  <cp:revision>442</cp:revision>
  <dcterms:created xsi:type="dcterms:W3CDTF">2013-10-04T08:24:50Z</dcterms:created>
  <dcterms:modified xsi:type="dcterms:W3CDTF">2019-11-10T09:51:40Z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0x01010032F8BDD72EA9C94CB67182187E4CC3E5</vt:lpwstr>
  </property>
</Properties>
</file>