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62" r:id="rId6"/>
    <p:sldId id="257" r:id="rId7"/>
    <p:sldId id="267" r:id="rId8"/>
    <p:sldId id="266" r:id="rId9"/>
    <p:sldId id="268" r:id="rId10"/>
    <p:sldId id="269" r:id="rId11"/>
    <p:sldId id="270" r:id="rId12"/>
    <p:sldId id="271" r:id="rId13"/>
    <p:sldId id="272" r:id="rId14"/>
    <p:sldId id="273" r:id="rId15"/>
    <p:sldId id="258" r:id="rId16"/>
    <p:sldId id="274" r:id="rId17"/>
    <p:sldId id="275" r:id="rId18"/>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779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9BC77-327C-5947-A3B1-7605BC7B2936}" v="25" dt="2019-11-12T21:38:48.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61"/>
    <p:restoredTop sz="94744"/>
  </p:normalViewPr>
  <p:slideViewPr>
    <p:cSldViewPr snapToGrid="0" snapToObjects="1">
      <p:cViewPr varScale="1">
        <p:scale>
          <a:sx n="168" d="100"/>
          <a:sy n="168" d="100"/>
        </p:scale>
        <p:origin x="896" y="1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a:t>Titelstijl van model bewerken</a:t>
            </a:r>
          </a:p>
        </p:txBody>
      </p:sp>
      <p:sp>
        <p:nvSpPr>
          <p:cNvPr id="3" name="Sub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2B55463A-037A-394A-8A0E-B8BE467327F3}" type="datetimeFigureOut">
              <a:rPr lang="nl-NL" smtClean="0"/>
              <a:t>13-11-19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556184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B55463A-037A-394A-8A0E-B8BE467327F3}" type="datetimeFigureOut">
              <a:rPr lang="nl-NL" smtClean="0"/>
              <a:t>13-11-19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90681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54781"/>
            <a:ext cx="2057400" cy="3290888"/>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154781"/>
            <a:ext cx="6019800" cy="3290888"/>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B55463A-037A-394A-8A0E-B8BE467327F3}" type="datetimeFigureOut">
              <a:rPr lang="nl-NL" smtClean="0"/>
              <a:t>13-11-19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3642052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B55463A-037A-394A-8A0E-B8BE467327F3}" type="datetimeFigureOut">
              <a:rPr lang="nl-NL" smtClean="0"/>
              <a:t>13-11-19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329615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2B55463A-037A-394A-8A0E-B8BE467327F3}" type="datetimeFigureOut">
              <a:rPr lang="nl-NL" smtClean="0"/>
              <a:t>13-11-19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90049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2B55463A-037A-394A-8A0E-B8BE467327F3}" type="datetimeFigureOut">
              <a:rPr lang="nl-NL" smtClean="0"/>
              <a:t>13-11-19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581484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2B55463A-037A-394A-8A0E-B8BE467327F3}" type="datetimeFigureOut">
              <a:rPr lang="nl-NL" smtClean="0"/>
              <a:t>13-11-19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849001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2B55463A-037A-394A-8A0E-B8BE467327F3}" type="datetimeFigureOut">
              <a:rPr lang="nl-NL" smtClean="0"/>
              <a:t>13-11-19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4283339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B55463A-037A-394A-8A0E-B8BE467327F3}" type="datetimeFigureOut">
              <a:rPr lang="nl-NL" smtClean="0"/>
              <a:t>13-11-19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557119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2B55463A-037A-394A-8A0E-B8BE467327F3}" type="datetimeFigureOut">
              <a:rPr lang="nl-NL" smtClean="0"/>
              <a:t>13-11-19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17704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2B55463A-037A-394A-8A0E-B8BE467327F3}" type="datetimeFigureOut">
              <a:rPr lang="nl-NL" smtClean="0"/>
              <a:t>13-11-19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056932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B55463A-037A-394A-8A0E-B8BE467327F3}" type="datetimeFigureOut">
              <a:rPr lang="nl-NL" smtClean="0"/>
              <a:t>13-11-19</a:t>
            </a:fld>
            <a:endParaRPr lang="nl-NL"/>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5EF3DB4-6E15-FF41-B825-76D3D60AEB52}" type="slidenum">
              <a:rPr lang="nl-NL" smtClean="0"/>
              <a:t>‹nr.›</a:t>
            </a:fld>
            <a:endParaRPr lang="nl-NL"/>
          </a:p>
        </p:txBody>
      </p:sp>
    </p:spTree>
    <p:extLst>
      <p:ext uri="{BB962C8B-B14F-4D97-AF65-F5344CB8AC3E}">
        <p14:creationId xmlns:p14="http://schemas.microsoft.com/office/powerpoint/2010/main" val="1931580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video" Target="https://www.youtube.com/embed/6ILy5236x4c?feature=oembed"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392616" y="1597819"/>
            <a:ext cx="3751384" cy="1964694"/>
          </a:xfrm>
        </p:spPr>
        <p:txBody>
          <a:bodyPr>
            <a:normAutofit/>
          </a:bodyPr>
          <a:lstStyle/>
          <a:p>
            <a:pPr algn="l"/>
            <a:r>
              <a:rPr lang="nl-NL" sz="2800" b="1" dirty="0">
                <a:solidFill>
                  <a:schemeClr val="bg1"/>
                </a:solidFill>
                <a:latin typeface="Filson Soft Regular"/>
                <a:cs typeface="Filson Soft Regular"/>
              </a:rPr>
              <a:t>EEN </a:t>
            </a:r>
            <a:r>
              <a:rPr lang="nl-NL" sz="2800" b="1" dirty="0">
                <a:solidFill>
                  <a:srgbClr val="FF6600"/>
                </a:solidFill>
                <a:latin typeface="Filson Soft Regular"/>
                <a:cs typeface="Filson Soft Regular"/>
              </a:rPr>
              <a:t>NIEUWE</a:t>
            </a:r>
            <a:r>
              <a:rPr lang="nl-NL" sz="2800" b="1" dirty="0">
                <a:solidFill>
                  <a:schemeClr val="bg1"/>
                </a:solidFill>
                <a:latin typeface="Filson Soft Regular"/>
                <a:cs typeface="Filson Soft Regular"/>
              </a:rPr>
              <a:t> </a:t>
            </a:r>
            <a:br>
              <a:rPr lang="nl-NL" sz="2800" b="1" dirty="0">
                <a:solidFill>
                  <a:schemeClr val="bg1"/>
                </a:solidFill>
                <a:latin typeface="Filson Soft Regular"/>
                <a:cs typeface="Filson Soft Regular"/>
              </a:rPr>
            </a:br>
            <a:r>
              <a:rPr lang="nl-NL" sz="2800" b="1" dirty="0">
                <a:solidFill>
                  <a:schemeClr val="bg1"/>
                </a:solidFill>
                <a:latin typeface="Filson Soft Regular"/>
                <a:cs typeface="Filson Soft Regular"/>
              </a:rPr>
              <a:t>KIJK OP DE WIJK</a:t>
            </a:r>
          </a:p>
        </p:txBody>
      </p:sp>
      <p:sp>
        <p:nvSpPr>
          <p:cNvPr id="4" name="Titel 1"/>
          <p:cNvSpPr txBox="1">
            <a:spLocks/>
          </p:cNvSpPr>
          <p:nvPr/>
        </p:nvSpPr>
        <p:spPr>
          <a:xfrm>
            <a:off x="5392616" y="1107192"/>
            <a:ext cx="3751384" cy="11505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200" b="1" dirty="0">
                <a:solidFill>
                  <a:srgbClr val="FFFFFF"/>
                </a:solidFill>
                <a:latin typeface="Filson Soft Regular"/>
                <a:cs typeface="Filson Soft Regular"/>
              </a:rPr>
              <a:t>SENSIRE CONGRES</a:t>
            </a:r>
          </a:p>
          <a:p>
            <a:pPr algn="l"/>
            <a:r>
              <a:rPr lang="nl-NL" sz="1200" b="1" dirty="0">
                <a:solidFill>
                  <a:srgbClr val="FFFFFF"/>
                </a:solidFill>
                <a:latin typeface="Filson Soft Regular"/>
                <a:cs typeface="Filson Soft Regular"/>
              </a:rPr>
              <a:t>13 NOVEMBER 2019</a:t>
            </a:r>
          </a:p>
          <a:p>
            <a:pPr algn="l"/>
            <a:r>
              <a:rPr lang="nl-NL" sz="1200" b="1" dirty="0">
                <a:solidFill>
                  <a:srgbClr val="FFFFFF"/>
                </a:solidFill>
                <a:latin typeface="Filson Soft Regular"/>
                <a:cs typeface="Filson Soft Regular"/>
              </a:rPr>
              <a:t>HET KOELHUIS ZUTPHEN</a:t>
            </a:r>
          </a:p>
        </p:txBody>
      </p:sp>
      <p:sp>
        <p:nvSpPr>
          <p:cNvPr id="5" name="Titel 1"/>
          <p:cNvSpPr txBox="1">
            <a:spLocks/>
          </p:cNvSpPr>
          <p:nvPr/>
        </p:nvSpPr>
        <p:spPr>
          <a:xfrm>
            <a:off x="5392616" y="2939432"/>
            <a:ext cx="3751384" cy="11505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200" b="1" dirty="0">
                <a:solidFill>
                  <a:srgbClr val="FFFFFF"/>
                </a:solidFill>
                <a:latin typeface="Filson Soft Regular"/>
                <a:cs typeface="Filson Soft Regular"/>
              </a:rPr>
              <a:t>WIJKVERPLEEGKUNDIGEN </a:t>
            </a:r>
          </a:p>
          <a:p>
            <a:pPr algn="l"/>
            <a:r>
              <a:rPr lang="nl-NL" sz="1200" b="1" dirty="0">
                <a:solidFill>
                  <a:srgbClr val="FFFFFF"/>
                </a:solidFill>
                <a:latin typeface="Filson Soft Regular"/>
                <a:cs typeface="Filson Soft Regular"/>
              </a:rPr>
              <a:t>VAN SENSIRE PRESENTEREN </a:t>
            </a:r>
          </a:p>
          <a:p>
            <a:pPr algn="l"/>
            <a:r>
              <a:rPr lang="nl-NL" sz="1200" b="1" dirty="0">
                <a:solidFill>
                  <a:srgbClr val="FFFFFF"/>
                </a:solidFill>
                <a:latin typeface="Filson Soft Regular"/>
                <a:cs typeface="Filson Soft Regular"/>
              </a:rPr>
              <a:t>WIJKVERPLEEGKUNDIG MEESTERSCHAP</a:t>
            </a:r>
          </a:p>
        </p:txBody>
      </p:sp>
    </p:spTree>
    <p:extLst>
      <p:ext uri="{BB962C8B-B14F-4D97-AF65-F5344CB8AC3E}">
        <p14:creationId xmlns:p14="http://schemas.microsoft.com/office/powerpoint/2010/main" val="168799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nl-NL" sz="2800" b="1" dirty="0">
                <a:solidFill>
                  <a:srgbClr val="FF6600"/>
                </a:solidFill>
                <a:latin typeface="Filson Soft Regular"/>
                <a:cs typeface="Filson Soft Regular"/>
              </a:rPr>
              <a:t>IS HET ALLEMAAL</a:t>
            </a:r>
            <a:br>
              <a:rPr lang="nl-NL" sz="2800" b="1" dirty="0">
                <a:solidFill>
                  <a:srgbClr val="FF6600"/>
                </a:solidFill>
                <a:latin typeface="Filson Soft Regular"/>
                <a:cs typeface="Filson Soft Regular"/>
              </a:rPr>
            </a:br>
            <a:r>
              <a:rPr lang="nl-NL" sz="2800" b="1" dirty="0">
                <a:solidFill>
                  <a:srgbClr val="FF6600"/>
                </a:solidFill>
                <a:latin typeface="Filson Soft Regular"/>
                <a:cs typeface="Filson Soft Regular"/>
              </a:rPr>
              <a:t>ROZENGEUR EN MANESCHIJN?</a:t>
            </a:r>
            <a:endParaRPr lang="nl-NL" sz="2800" dirty="0"/>
          </a:p>
        </p:txBody>
      </p:sp>
      <p:sp>
        <p:nvSpPr>
          <p:cNvPr id="3" name="Tijdelijke aanduiding voor inhoud 2"/>
          <p:cNvSpPr>
            <a:spLocks noGrp="1"/>
          </p:cNvSpPr>
          <p:nvPr>
            <p:ph idx="1"/>
          </p:nvPr>
        </p:nvSpPr>
        <p:spPr/>
        <p:txBody>
          <a:bodyPr>
            <a:noAutofit/>
          </a:bodyPr>
          <a:lstStyle/>
          <a:p>
            <a:r>
              <a:rPr lang="nl-NL" sz="2000" dirty="0"/>
              <a:t>Pionieren, proberen, vallen en opstaan</a:t>
            </a:r>
          </a:p>
          <a:p>
            <a:r>
              <a:rPr lang="nl-NL" sz="2000" dirty="0"/>
              <a:t>Consequenties voor collega’s die op het hoofdkantoor werken.</a:t>
            </a:r>
          </a:p>
          <a:p>
            <a:r>
              <a:rPr lang="nl-NL" sz="2000" dirty="0"/>
              <a:t>Tempo om alles eigen te maken ligt hoog.</a:t>
            </a:r>
          </a:p>
          <a:p>
            <a:r>
              <a:rPr lang="nl-NL" sz="2000" dirty="0"/>
              <a:t>Veel kennis vergaren over veel verschillende onderwerpen.</a:t>
            </a:r>
          </a:p>
          <a:p>
            <a:r>
              <a:rPr lang="nl-NL" sz="2000" dirty="0"/>
              <a:t>Onderzoeken of de formatie klopt i.v.m. caseload.</a:t>
            </a:r>
            <a:br>
              <a:rPr lang="nl-NL" sz="2000" dirty="0"/>
            </a:br>
            <a:endParaRPr lang="nl-NL" sz="2000" dirty="0"/>
          </a:p>
          <a:p>
            <a:r>
              <a:rPr lang="nl-NL" sz="2000" dirty="0"/>
              <a:t>In contact blijven met elkaar, afstemmen.</a:t>
            </a:r>
          </a:p>
          <a:p>
            <a:r>
              <a:rPr lang="nl-NL" sz="2000" dirty="0"/>
              <a:t>Regelmatig evalueren</a:t>
            </a:r>
          </a:p>
          <a:p>
            <a:r>
              <a:rPr lang="nl-NL" sz="2000" dirty="0"/>
              <a:t>Stip op de horizon</a:t>
            </a:r>
            <a:endParaRPr lang="nl-NL" sz="2000" dirty="0">
              <a:latin typeface="ARS Maquette Pro" panose="02000603000000020004" pitchFamily="2" charset="77"/>
            </a:endParaRPr>
          </a:p>
        </p:txBody>
      </p:sp>
    </p:spTree>
    <p:extLst>
      <p:ext uri="{BB962C8B-B14F-4D97-AF65-F5344CB8AC3E}">
        <p14:creationId xmlns:p14="http://schemas.microsoft.com/office/powerpoint/2010/main" val="937118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2800" b="1" dirty="0">
                <a:solidFill>
                  <a:srgbClr val="FF6600"/>
                </a:solidFill>
                <a:latin typeface="Filson Soft Regular"/>
                <a:cs typeface="Filson Soft Regular"/>
              </a:rPr>
              <a:t>WAT LEVERT HET OP?</a:t>
            </a:r>
            <a:endParaRPr lang="nl-NL" sz="2800" dirty="0"/>
          </a:p>
        </p:txBody>
      </p:sp>
      <p:sp>
        <p:nvSpPr>
          <p:cNvPr id="3" name="Tijdelijke aanduiding voor inhoud 2"/>
          <p:cNvSpPr>
            <a:spLocks noGrp="1"/>
          </p:cNvSpPr>
          <p:nvPr>
            <p:ph idx="1"/>
          </p:nvPr>
        </p:nvSpPr>
        <p:spPr/>
        <p:txBody>
          <a:bodyPr>
            <a:noAutofit/>
          </a:bodyPr>
          <a:lstStyle/>
          <a:p>
            <a:r>
              <a:rPr lang="nl-NL" sz="2000" dirty="0"/>
              <a:t>Met </a:t>
            </a:r>
            <a:r>
              <a:rPr lang="nl-NL" sz="2000" dirty="0" err="1"/>
              <a:t>Wijgro</a:t>
            </a:r>
            <a:r>
              <a:rPr lang="nl-NL" sz="2000" dirty="0"/>
              <a:t> kunnen we lokaal kleur geven.</a:t>
            </a:r>
          </a:p>
          <a:p>
            <a:r>
              <a:rPr lang="nl-NL" sz="2000" dirty="0"/>
              <a:t>Door decentraal te organiseren is meer maatwerk mogelijk.</a:t>
            </a:r>
          </a:p>
          <a:p>
            <a:r>
              <a:rPr lang="nl-NL" sz="2000" dirty="0"/>
              <a:t>Teamregisseur  biedt een vast gezicht voor de teams</a:t>
            </a:r>
          </a:p>
          <a:p>
            <a:r>
              <a:rPr lang="nl-NL" sz="2000" dirty="0"/>
              <a:t>Wijkverpleegkundigen worden ontlast door teamregisseur</a:t>
            </a:r>
          </a:p>
          <a:p>
            <a:r>
              <a:rPr lang="nl-NL" sz="2000" dirty="0"/>
              <a:t>Meer tijd voor zorg</a:t>
            </a:r>
          </a:p>
          <a:p>
            <a:r>
              <a:rPr lang="nl-NL" sz="2000" b="1" u="sng" dirty="0">
                <a:solidFill>
                  <a:srgbClr val="E7792B"/>
                </a:solidFill>
                <a:effectLst>
                  <a:outerShdw blurRad="38100" dist="38100" dir="2700000" algn="tl">
                    <a:srgbClr val="000000">
                      <a:alpha val="43137"/>
                    </a:srgbClr>
                  </a:outerShdw>
                </a:effectLst>
              </a:rPr>
              <a:t>Vergroten klant- en </a:t>
            </a:r>
            <a:r>
              <a:rPr lang="nl-NL" sz="2000" b="1" u="sng" dirty="0" err="1">
                <a:solidFill>
                  <a:srgbClr val="E7792B"/>
                </a:solidFill>
                <a:effectLst>
                  <a:outerShdw blurRad="38100" dist="38100" dir="2700000" algn="tl">
                    <a:srgbClr val="000000">
                      <a:alpha val="43137"/>
                    </a:srgbClr>
                  </a:outerShdw>
                </a:effectLst>
              </a:rPr>
              <a:t>medewerkergeluk</a:t>
            </a:r>
            <a:r>
              <a:rPr lang="nl-NL" sz="2000" b="1" u="sng" dirty="0">
                <a:solidFill>
                  <a:srgbClr val="E7792B"/>
                </a:solidFill>
                <a:effectLst>
                  <a:outerShdw blurRad="38100" dist="38100" dir="2700000" algn="tl">
                    <a:srgbClr val="000000">
                      <a:alpha val="43137"/>
                    </a:srgbClr>
                  </a:outerShdw>
                </a:effectLst>
              </a:rPr>
              <a:t>!</a:t>
            </a:r>
          </a:p>
          <a:p>
            <a:endParaRPr lang="nl-NL" sz="2000" dirty="0"/>
          </a:p>
          <a:p>
            <a:endParaRPr lang="nl-NL" sz="2000" dirty="0"/>
          </a:p>
        </p:txBody>
      </p:sp>
    </p:spTree>
    <p:extLst>
      <p:ext uri="{BB962C8B-B14F-4D97-AF65-F5344CB8AC3E}">
        <p14:creationId xmlns:p14="http://schemas.microsoft.com/office/powerpoint/2010/main" val="309561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el 1"/>
          <p:cNvSpPr txBox="1">
            <a:spLocks/>
          </p:cNvSpPr>
          <p:nvPr/>
        </p:nvSpPr>
        <p:spPr>
          <a:xfrm>
            <a:off x="439615" y="2088291"/>
            <a:ext cx="5171475" cy="147422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a:solidFill>
                  <a:schemeClr val="bg1"/>
                </a:solidFill>
                <a:latin typeface="Filson Soft Regular"/>
                <a:cs typeface="Filson Soft Regular"/>
              </a:rPr>
              <a:t>BEDANKT! </a:t>
            </a:r>
            <a:br>
              <a:rPr lang="nl-NL" sz="2800" b="1" dirty="0">
                <a:solidFill>
                  <a:schemeClr val="bg1"/>
                </a:solidFill>
                <a:latin typeface="Filson Soft Regular"/>
                <a:cs typeface="Filson Soft Regular"/>
              </a:rPr>
            </a:br>
            <a:endParaRPr lang="nl-NL" sz="2800" b="1" dirty="0">
              <a:solidFill>
                <a:schemeClr val="bg1"/>
              </a:solidFill>
              <a:latin typeface="Filson Soft Regular"/>
              <a:cs typeface="Filson Soft Regular"/>
            </a:endParaRPr>
          </a:p>
        </p:txBody>
      </p:sp>
    </p:spTree>
    <p:extLst>
      <p:ext uri="{BB962C8B-B14F-4D97-AF65-F5344CB8AC3E}">
        <p14:creationId xmlns:p14="http://schemas.microsoft.com/office/powerpoint/2010/main" val="2922992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392616" y="1597819"/>
            <a:ext cx="3751384" cy="1964694"/>
          </a:xfrm>
        </p:spPr>
        <p:txBody>
          <a:bodyPr>
            <a:normAutofit/>
          </a:bodyPr>
          <a:lstStyle/>
          <a:p>
            <a:pPr algn="l"/>
            <a:r>
              <a:rPr lang="nl-NL" sz="2800" b="1" dirty="0">
                <a:solidFill>
                  <a:schemeClr val="bg1"/>
                </a:solidFill>
                <a:latin typeface="Filson Soft Regular"/>
                <a:cs typeface="Filson Soft Regular"/>
              </a:rPr>
              <a:t>EEN </a:t>
            </a:r>
            <a:r>
              <a:rPr lang="nl-NL" sz="2800" b="1" dirty="0">
                <a:solidFill>
                  <a:srgbClr val="FF6600"/>
                </a:solidFill>
                <a:latin typeface="Filson Soft Regular"/>
                <a:cs typeface="Filson Soft Regular"/>
              </a:rPr>
              <a:t>NIEUWE</a:t>
            </a:r>
            <a:r>
              <a:rPr lang="nl-NL" sz="2800" b="1" dirty="0">
                <a:solidFill>
                  <a:schemeClr val="bg1"/>
                </a:solidFill>
                <a:latin typeface="Filson Soft Regular"/>
                <a:cs typeface="Filson Soft Regular"/>
              </a:rPr>
              <a:t> </a:t>
            </a:r>
            <a:br>
              <a:rPr lang="nl-NL" sz="2800" b="1" dirty="0">
                <a:solidFill>
                  <a:schemeClr val="bg1"/>
                </a:solidFill>
                <a:latin typeface="Filson Soft Regular"/>
                <a:cs typeface="Filson Soft Regular"/>
              </a:rPr>
            </a:br>
            <a:r>
              <a:rPr lang="nl-NL" sz="2800" b="1" dirty="0">
                <a:solidFill>
                  <a:schemeClr val="bg1"/>
                </a:solidFill>
                <a:latin typeface="Filson Soft Regular"/>
                <a:cs typeface="Filson Soft Regular"/>
              </a:rPr>
              <a:t>KIJK OP DE WIJK</a:t>
            </a:r>
          </a:p>
        </p:txBody>
      </p:sp>
      <p:sp>
        <p:nvSpPr>
          <p:cNvPr id="4" name="Titel 1"/>
          <p:cNvSpPr txBox="1">
            <a:spLocks/>
          </p:cNvSpPr>
          <p:nvPr/>
        </p:nvSpPr>
        <p:spPr>
          <a:xfrm>
            <a:off x="5392616" y="1107192"/>
            <a:ext cx="3751384" cy="11505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200" b="1" dirty="0">
                <a:solidFill>
                  <a:srgbClr val="FFFFFF"/>
                </a:solidFill>
                <a:latin typeface="Filson Soft Regular"/>
                <a:cs typeface="Filson Soft Regular"/>
              </a:rPr>
              <a:t>SENSIRE CONGRES</a:t>
            </a:r>
          </a:p>
          <a:p>
            <a:pPr algn="l"/>
            <a:r>
              <a:rPr lang="nl-NL" sz="1200" b="1" dirty="0">
                <a:solidFill>
                  <a:srgbClr val="FFFFFF"/>
                </a:solidFill>
                <a:latin typeface="Filson Soft Regular"/>
                <a:cs typeface="Filson Soft Regular"/>
              </a:rPr>
              <a:t>13 NOVEMBER 2019</a:t>
            </a:r>
          </a:p>
          <a:p>
            <a:pPr algn="l"/>
            <a:r>
              <a:rPr lang="nl-NL" sz="1200" b="1" dirty="0">
                <a:solidFill>
                  <a:srgbClr val="FFFFFF"/>
                </a:solidFill>
                <a:latin typeface="Filson Soft Regular"/>
                <a:cs typeface="Filson Soft Regular"/>
              </a:rPr>
              <a:t>HET KOELHUIS ZUTPHEN</a:t>
            </a:r>
          </a:p>
        </p:txBody>
      </p:sp>
      <p:sp>
        <p:nvSpPr>
          <p:cNvPr id="5" name="Titel 1"/>
          <p:cNvSpPr txBox="1">
            <a:spLocks/>
          </p:cNvSpPr>
          <p:nvPr/>
        </p:nvSpPr>
        <p:spPr>
          <a:xfrm>
            <a:off x="5392616" y="2939432"/>
            <a:ext cx="3751384" cy="11505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200" b="1" dirty="0">
                <a:solidFill>
                  <a:srgbClr val="FFFFFF"/>
                </a:solidFill>
                <a:latin typeface="Filson Soft Regular"/>
                <a:cs typeface="Filson Soft Regular"/>
              </a:rPr>
              <a:t>WIJKVERPLEEGKUNDIGEN </a:t>
            </a:r>
          </a:p>
          <a:p>
            <a:pPr algn="l"/>
            <a:r>
              <a:rPr lang="nl-NL" sz="1200" b="1" dirty="0">
                <a:solidFill>
                  <a:srgbClr val="FFFFFF"/>
                </a:solidFill>
                <a:latin typeface="Filson Soft Regular"/>
                <a:cs typeface="Filson Soft Regular"/>
              </a:rPr>
              <a:t>VAN SENSIRE PRESENTEREN </a:t>
            </a:r>
          </a:p>
          <a:p>
            <a:pPr algn="l"/>
            <a:r>
              <a:rPr lang="nl-NL" sz="1200" b="1" dirty="0">
                <a:solidFill>
                  <a:srgbClr val="FFFFFF"/>
                </a:solidFill>
                <a:latin typeface="Filson Soft Regular"/>
                <a:cs typeface="Filson Soft Regular"/>
              </a:rPr>
              <a:t>WIJKVERPLEEGKUNDIG MEESTERSCHAP</a:t>
            </a:r>
          </a:p>
        </p:txBody>
      </p:sp>
    </p:spTree>
    <p:extLst>
      <p:ext uri="{BB962C8B-B14F-4D97-AF65-F5344CB8AC3E}">
        <p14:creationId xmlns:p14="http://schemas.microsoft.com/office/powerpoint/2010/main" val="792627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F8D698-E3B5-1540-9CFD-58C0CCD710E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033FA63-9A66-AF48-8A33-F863B365C889}"/>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13CBE638-4C9A-DD48-BB31-CBBF2AFE98F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32177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el 1"/>
          <p:cNvSpPr txBox="1">
            <a:spLocks/>
          </p:cNvSpPr>
          <p:nvPr/>
        </p:nvSpPr>
        <p:spPr>
          <a:xfrm>
            <a:off x="4312227" y="1597819"/>
            <a:ext cx="4821115" cy="196469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a:solidFill>
                  <a:schemeClr val="bg1"/>
                </a:solidFill>
                <a:latin typeface="Filson Soft Regular"/>
                <a:cs typeface="Filson Soft Regular"/>
              </a:rPr>
              <a:t>NIEUWE </a:t>
            </a:r>
            <a:r>
              <a:rPr lang="nl-NL" sz="2800" b="1" dirty="0">
                <a:solidFill>
                  <a:srgbClr val="FF6600"/>
                </a:solidFill>
                <a:latin typeface="Filson Soft Regular"/>
                <a:cs typeface="Filson Soft Regular"/>
              </a:rPr>
              <a:t>STRUCTUREN</a:t>
            </a:r>
            <a:r>
              <a:rPr lang="nl-NL" sz="2800" b="1" dirty="0">
                <a:solidFill>
                  <a:schemeClr val="bg1"/>
                </a:solidFill>
                <a:latin typeface="Filson Soft Regular"/>
                <a:cs typeface="Filson Soft Regular"/>
              </a:rPr>
              <a:t> </a:t>
            </a:r>
            <a:br>
              <a:rPr lang="nl-NL" sz="2800" b="1" dirty="0">
                <a:solidFill>
                  <a:schemeClr val="bg1"/>
                </a:solidFill>
                <a:latin typeface="Filson Soft Regular"/>
                <a:cs typeface="Filson Soft Regular"/>
              </a:rPr>
            </a:br>
            <a:r>
              <a:rPr lang="nl-NL" sz="2800" b="1" dirty="0">
                <a:solidFill>
                  <a:schemeClr val="bg1"/>
                </a:solidFill>
                <a:latin typeface="Filson Soft Regular"/>
                <a:cs typeface="Filson Soft Regular"/>
              </a:rPr>
              <a:t>IN DE WIJK</a:t>
            </a:r>
          </a:p>
        </p:txBody>
      </p:sp>
      <p:sp>
        <p:nvSpPr>
          <p:cNvPr id="3" name="Titel 1">
            <a:extLst>
              <a:ext uri="{FF2B5EF4-FFF2-40B4-BE49-F238E27FC236}">
                <a16:creationId xmlns:a16="http://schemas.microsoft.com/office/drawing/2014/main" id="{C06C9ED5-5899-7B45-B671-A925694B7AC4}"/>
              </a:ext>
            </a:extLst>
          </p:cNvPr>
          <p:cNvSpPr txBox="1">
            <a:spLocks/>
          </p:cNvSpPr>
          <p:nvPr/>
        </p:nvSpPr>
        <p:spPr>
          <a:xfrm>
            <a:off x="4312227" y="3422821"/>
            <a:ext cx="4821115" cy="131770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800" b="1" dirty="0">
                <a:solidFill>
                  <a:schemeClr val="bg1"/>
                </a:solidFill>
                <a:latin typeface="Filson Soft Regular"/>
                <a:cs typeface="Filson Soft Regular"/>
              </a:rPr>
              <a:t>MANON TEN BRINK, JOSINE BREUKINK &amp; NIENKE KRAAIJENBRINK</a:t>
            </a:r>
          </a:p>
          <a:p>
            <a:pPr algn="l"/>
            <a:r>
              <a:rPr lang="nl-NL" sz="1800" b="1" dirty="0">
                <a:solidFill>
                  <a:srgbClr val="FF6600"/>
                </a:solidFill>
                <a:latin typeface="Filson Soft Regular"/>
                <a:cs typeface="Filson Soft Regular"/>
              </a:rPr>
              <a:t>SENSIRE</a:t>
            </a:r>
            <a:endParaRPr lang="nl-NL" sz="1800" b="1" dirty="0">
              <a:solidFill>
                <a:schemeClr val="bg1"/>
              </a:solidFill>
              <a:latin typeface="Filson Soft Regular"/>
              <a:cs typeface="Filson Soft Regular"/>
            </a:endParaRPr>
          </a:p>
        </p:txBody>
      </p:sp>
    </p:spTree>
    <p:extLst>
      <p:ext uri="{BB962C8B-B14F-4D97-AF65-F5344CB8AC3E}">
        <p14:creationId xmlns:p14="http://schemas.microsoft.com/office/powerpoint/2010/main" val="2834254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rPr>
              <a:t>WELKOM</a:t>
            </a:r>
            <a:endParaRPr lang="nl-NL" sz="2800" dirty="0"/>
          </a:p>
        </p:txBody>
      </p:sp>
      <p:sp>
        <p:nvSpPr>
          <p:cNvPr id="3" name="Tijdelijke aanduiding voor inhoud 2"/>
          <p:cNvSpPr>
            <a:spLocks noGrp="1"/>
          </p:cNvSpPr>
          <p:nvPr>
            <p:ph idx="1"/>
          </p:nvPr>
        </p:nvSpPr>
        <p:spPr/>
        <p:txBody>
          <a:bodyPr>
            <a:noAutofit/>
          </a:bodyPr>
          <a:lstStyle/>
          <a:p>
            <a:r>
              <a:rPr lang="nl-NL" sz="1800" dirty="0">
                <a:latin typeface="ARS Maquette Pro" panose="02000603000000020004" pitchFamily="2" charset="77"/>
              </a:rPr>
              <a:t>Voorstellen</a:t>
            </a:r>
          </a:p>
          <a:p>
            <a:r>
              <a:rPr lang="nl-NL" sz="1800" dirty="0">
                <a:latin typeface="ARS Maquette Pro" panose="02000603000000020004" pitchFamily="2" charset="77"/>
              </a:rPr>
              <a:t>Kort filmpje</a:t>
            </a:r>
          </a:p>
          <a:p>
            <a:r>
              <a:rPr lang="nl-NL" sz="1800" dirty="0">
                <a:latin typeface="ARS Maquette Pro" panose="02000603000000020004" pitchFamily="2" charset="77"/>
              </a:rPr>
              <a:t>Verandering organisatiestructuur</a:t>
            </a:r>
          </a:p>
          <a:p>
            <a:r>
              <a:rPr lang="nl-NL" sz="1800" dirty="0">
                <a:latin typeface="ARS Maquette Pro" panose="02000603000000020004" pitchFamily="2" charset="77"/>
              </a:rPr>
              <a:t>Teamregisseur</a:t>
            </a:r>
          </a:p>
          <a:p>
            <a:r>
              <a:rPr lang="nl-NL" sz="1800" dirty="0">
                <a:latin typeface="ARS Maquette Pro" panose="02000603000000020004" pitchFamily="2" charset="77"/>
              </a:rPr>
              <a:t>De praktijk</a:t>
            </a:r>
          </a:p>
          <a:p>
            <a:r>
              <a:rPr lang="nl-NL" sz="1800" dirty="0">
                <a:latin typeface="ARS Maquette Pro" panose="02000603000000020004" pitchFamily="2" charset="77"/>
              </a:rPr>
              <a:t>Vragen/Discussie</a:t>
            </a:r>
          </a:p>
        </p:txBody>
      </p:sp>
    </p:spTree>
    <p:extLst>
      <p:ext uri="{BB962C8B-B14F-4D97-AF65-F5344CB8AC3E}">
        <p14:creationId xmlns:p14="http://schemas.microsoft.com/office/powerpoint/2010/main" val="1246573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rPr>
              <a:t>FILMPJE</a:t>
            </a:r>
            <a:endParaRPr lang="nl-NL" sz="2800" dirty="0"/>
          </a:p>
        </p:txBody>
      </p:sp>
      <p:pic>
        <p:nvPicPr>
          <p:cNvPr id="3" name="Onlinemedia 2" descr="Sensire Congres Workshop 3 - Casusfilm">
            <a:hlinkClick r:id="" action="ppaction://media"/>
            <a:extLst>
              <a:ext uri="{FF2B5EF4-FFF2-40B4-BE49-F238E27FC236}">
                <a16:creationId xmlns:a16="http://schemas.microsoft.com/office/drawing/2014/main" id="{FFC7D4E1-4BC3-3F4D-8A64-C6ABD9CF4017}"/>
              </a:ext>
            </a:extLst>
          </p:cNvPr>
          <p:cNvPicPr>
            <a:picLocks noRot="1" noChangeAspect="1"/>
          </p:cNvPicPr>
          <p:nvPr>
            <a:videoFile r:link="rId1"/>
          </p:nvPr>
        </p:nvPicPr>
        <p:blipFill>
          <a:blip r:embed="rId4"/>
          <a:stretch>
            <a:fillRect/>
          </a:stretch>
        </p:blipFill>
        <p:spPr>
          <a:xfrm>
            <a:off x="1524000" y="1063229"/>
            <a:ext cx="6096000" cy="3429000"/>
          </a:xfrm>
          <a:prstGeom prst="rect">
            <a:avLst/>
          </a:prstGeom>
        </p:spPr>
      </p:pic>
    </p:spTree>
    <p:extLst>
      <p:ext uri="{BB962C8B-B14F-4D97-AF65-F5344CB8AC3E}">
        <p14:creationId xmlns:p14="http://schemas.microsoft.com/office/powerpoint/2010/main" val="35129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cs typeface="Filson Soft Regular"/>
              </a:rPr>
              <a:t>VERANDERING ORGANISATIESTRUCTUUR</a:t>
            </a:r>
            <a:endParaRPr lang="nl-NL" sz="2800" dirty="0"/>
          </a:p>
        </p:txBody>
      </p:sp>
      <p:sp>
        <p:nvSpPr>
          <p:cNvPr id="3" name="Tijdelijke aanduiding voor inhoud 2"/>
          <p:cNvSpPr>
            <a:spLocks noGrp="1"/>
          </p:cNvSpPr>
          <p:nvPr>
            <p:ph idx="1"/>
          </p:nvPr>
        </p:nvSpPr>
        <p:spPr/>
        <p:txBody>
          <a:bodyPr>
            <a:noAutofit/>
          </a:bodyPr>
          <a:lstStyle/>
          <a:p>
            <a:r>
              <a:rPr lang="nl-NL" sz="2000" dirty="0">
                <a:latin typeface="ARS Maquette Pro" panose="02000603000000020004" pitchFamily="2" charset="77"/>
              </a:rPr>
              <a:t>Aanleiding</a:t>
            </a:r>
          </a:p>
          <a:p>
            <a:r>
              <a:rPr lang="nl-NL" sz="2000" dirty="0">
                <a:latin typeface="ARS Maquette Pro" panose="02000603000000020004" pitchFamily="2" charset="77"/>
              </a:rPr>
              <a:t>Vorming van </a:t>
            </a:r>
            <a:r>
              <a:rPr lang="nl-NL" sz="2000" dirty="0" err="1">
                <a:latin typeface="ARS Maquette Pro" panose="02000603000000020004" pitchFamily="2" charset="77"/>
              </a:rPr>
              <a:t>wijgro’s</a:t>
            </a:r>
            <a:r>
              <a:rPr lang="nl-NL" sz="2000" dirty="0">
                <a:latin typeface="ARS Maquette Pro" panose="02000603000000020004" pitchFamily="2" charset="77"/>
              </a:rPr>
              <a:t> (wijkverpleegkundigen groepen).</a:t>
            </a:r>
          </a:p>
          <a:p>
            <a:r>
              <a:rPr lang="nl-NL" sz="2000" dirty="0">
                <a:latin typeface="ARS Maquette Pro" panose="02000603000000020004" pitchFamily="2" charset="77"/>
              </a:rPr>
              <a:t>Wijkverpleegkundig leiderschap</a:t>
            </a:r>
          </a:p>
        </p:txBody>
      </p:sp>
    </p:spTree>
    <p:extLst>
      <p:ext uri="{BB962C8B-B14F-4D97-AF65-F5344CB8AC3E}">
        <p14:creationId xmlns:p14="http://schemas.microsoft.com/office/powerpoint/2010/main" val="175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cs typeface="Filson Soft Regular"/>
              </a:rPr>
              <a:t>TEAMREGISSEUR</a:t>
            </a:r>
            <a:endParaRPr lang="nl-NL" sz="2800" dirty="0"/>
          </a:p>
        </p:txBody>
      </p:sp>
      <p:sp>
        <p:nvSpPr>
          <p:cNvPr id="3" name="Tijdelijke aanduiding voor inhoud 2"/>
          <p:cNvSpPr>
            <a:spLocks noGrp="1"/>
          </p:cNvSpPr>
          <p:nvPr>
            <p:ph idx="1"/>
          </p:nvPr>
        </p:nvSpPr>
        <p:spPr/>
        <p:txBody>
          <a:bodyPr>
            <a:noAutofit/>
          </a:bodyPr>
          <a:lstStyle/>
          <a:p>
            <a:pPr marL="0" indent="0">
              <a:buNone/>
            </a:pPr>
            <a:r>
              <a:rPr lang="nl-NL" sz="2000" dirty="0" err="1">
                <a:latin typeface="ARS Maquette Pro" panose="02000603000000020004" pitchFamily="2" charset="77"/>
              </a:rPr>
              <a:t>Medewerkergeluk</a:t>
            </a:r>
            <a:r>
              <a:rPr lang="nl-NL" sz="2000" dirty="0">
                <a:latin typeface="ARS Maquette Pro" panose="02000603000000020004" pitchFamily="2" charset="77"/>
              </a:rPr>
              <a:t>/</a:t>
            </a:r>
            <a:r>
              <a:rPr lang="nl-NL" sz="2000" dirty="0" err="1">
                <a:latin typeface="ARS Maquette Pro" panose="02000603000000020004" pitchFamily="2" charset="77"/>
              </a:rPr>
              <a:t>ontzorgen</a:t>
            </a:r>
            <a:r>
              <a:rPr lang="nl-NL" sz="2000" dirty="0">
                <a:latin typeface="ARS Maquette Pro" panose="02000603000000020004" pitchFamily="2" charset="77"/>
              </a:rPr>
              <a:t> wijkverpleegkundige</a:t>
            </a:r>
          </a:p>
          <a:p>
            <a:pPr marL="0" indent="0">
              <a:buNone/>
            </a:pPr>
            <a:endParaRPr lang="nl-NL" sz="2000" dirty="0">
              <a:latin typeface="ARS Maquette Pro" panose="02000603000000020004" pitchFamily="2" charset="77"/>
            </a:endParaRPr>
          </a:p>
          <a:p>
            <a:pPr marL="0" indent="0">
              <a:buNone/>
            </a:pPr>
            <a:r>
              <a:rPr lang="nl-NL" sz="2000" dirty="0">
                <a:latin typeface="ARS Maquette Pro" panose="02000603000000020004" pitchFamily="2" charset="77"/>
              </a:rPr>
              <a:t>		Centraal </a:t>
            </a:r>
            <a:r>
              <a:rPr lang="nl-NL" sz="2000" dirty="0">
                <a:latin typeface="ARS Maquette Pro" panose="02000603000000020004" pitchFamily="2" charset="77"/>
                <a:sym typeface="Wingdings" panose="05000000000000000000" pitchFamily="2" charset="2"/>
              </a:rPr>
              <a:t> Decentraal</a:t>
            </a:r>
          </a:p>
          <a:p>
            <a:pPr marL="0" indent="0">
              <a:buNone/>
            </a:pPr>
            <a:r>
              <a:rPr lang="nl-NL" sz="2000" dirty="0">
                <a:latin typeface="ARS Maquette Pro" panose="02000603000000020004" pitchFamily="2" charset="77"/>
                <a:sym typeface="Wingdings" panose="05000000000000000000" pitchFamily="2" charset="2"/>
              </a:rPr>
              <a:t>Kaders</a:t>
            </a:r>
          </a:p>
          <a:p>
            <a:pPr marL="0" indent="0">
              <a:buNone/>
            </a:pPr>
            <a:r>
              <a:rPr lang="nl-NL" sz="2000" dirty="0">
                <a:latin typeface="ARS Maquette Pro" panose="02000603000000020004" pitchFamily="2" charset="77"/>
                <a:sym typeface="Wingdings" panose="05000000000000000000" pitchFamily="2" charset="2"/>
              </a:rPr>
              <a:t>								In ontwikkeling</a:t>
            </a:r>
          </a:p>
          <a:p>
            <a:pPr marL="0" indent="0">
              <a:buNone/>
            </a:pPr>
            <a:r>
              <a:rPr lang="nl-NL" sz="2000" dirty="0">
                <a:latin typeface="ARS Maquette Pro" panose="02000603000000020004" pitchFamily="2" charset="77"/>
                <a:sym typeface="Wingdings" panose="05000000000000000000" pitchFamily="2" charset="2"/>
              </a:rPr>
              <a:t>			Proces</a:t>
            </a:r>
          </a:p>
          <a:p>
            <a:pPr marL="0" indent="0">
              <a:buNone/>
            </a:pPr>
            <a:r>
              <a:rPr lang="nl-NL" sz="2000" dirty="0">
                <a:latin typeface="ARS Maquette Pro" panose="02000603000000020004" pitchFamily="2" charset="77"/>
                <a:sym typeface="Wingdings" panose="05000000000000000000" pitchFamily="2" charset="2"/>
              </a:rPr>
              <a:t>De Bedoeling				</a:t>
            </a:r>
            <a:r>
              <a:rPr lang="nl-NL" sz="2000" dirty="0" err="1">
                <a:latin typeface="ARS Maquette Pro" panose="02000603000000020004" pitchFamily="2" charset="77"/>
                <a:sym typeface="Wingdings" panose="05000000000000000000" pitchFamily="2" charset="2"/>
              </a:rPr>
              <a:t>Klantgeluk&amp;Medewerkergeluk</a:t>
            </a:r>
            <a:endParaRPr lang="nl-NL" sz="2000" dirty="0">
              <a:latin typeface="ARS Maquette Pro" panose="02000603000000020004" pitchFamily="2" charset="77"/>
              <a:sym typeface="Wingdings" panose="05000000000000000000" pitchFamily="2" charset="2"/>
            </a:endParaRPr>
          </a:p>
          <a:p>
            <a:pPr marL="0" indent="0">
              <a:buNone/>
            </a:pPr>
            <a:r>
              <a:rPr lang="nl-NL" sz="2000" dirty="0">
                <a:latin typeface="ARS Maquette Pro" panose="02000603000000020004" pitchFamily="2" charset="77"/>
                <a:sym typeface="Wingdings" panose="05000000000000000000" pitchFamily="2" charset="2"/>
              </a:rPr>
              <a:t>		Meedenken</a:t>
            </a:r>
          </a:p>
          <a:p>
            <a:pPr marL="0" indent="0">
              <a:buNone/>
            </a:pPr>
            <a:r>
              <a:rPr lang="nl-NL" sz="2000" dirty="0">
                <a:latin typeface="ARS Maquette Pro" panose="02000603000000020004" pitchFamily="2" charset="77"/>
                <a:sym typeface="Wingdings" panose="05000000000000000000" pitchFamily="2" charset="2"/>
              </a:rPr>
              <a:t>				Regie pakken</a:t>
            </a:r>
          </a:p>
        </p:txBody>
      </p:sp>
    </p:spTree>
    <p:extLst>
      <p:ext uri="{BB962C8B-B14F-4D97-AF65-F5344CB8AC3E}">
        <p14:creationId xmlns:p14="http://schemas.microsoft.com/office/powerpoint/2010/main" val="1452441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cs typeface="Filson Soft Regular"/>
              </a:rPr>
              <a:t>ANDERS ONDERSTEUNEN IN DE PRAKTIJK</a:t>
            </a:r>
            <a:endParaRPr lang="nl-NL" sz="2800" dirty="0"/>
          </a:p>
        </p:txBody>
      </p:sp>
      <p:sp>
        <p:nvSpPr>
          <p:cNvPr id="3" name="Tijdelijke aanduiding voor inhoud 2"/>
          <p:cNvSpPr>
            <a:spLocks noGrp="1"/>
          </p:cNvSpPr>
          <p:nvPr>
            <p:ph idx="1"/>
          </p:nvPr>
        </p:nvSpPr>
        <p:spPr/>
        <p:txBody>
          <a:bodyPr>
            <a:noAutofit/>
          </a:bodyPr>
          <a:lstStyle/>
          <a:p>
            <a:r>
              <a:rPr lang="nl-NL" sz="2000" dirty="0">
                <a:latin typeface="ARS Maquette Pro" panose="02000603000000020004" pitchFamily="2" charset="77"/>
              </a:rPr>
              <a:t>Nu is het zover... Omdat wij hebben aangegeven dat de belasting voor ons hoog was en we meer tijd willen vrijmaken om naar de klanten te gaan is er door de werkgever een passende oplossing. In september gestart.</a:t>
            </a:r>
          </a:p>
          <a:p>
            <a:r>
              <a:rPr lang="nl-NL" sz="2000" dirty="0">
                <a:latin typeface="ARS Maquette Pro" panose="02000603000000020004" pitchFamily="2" charset="77"/>
              </a:rPr>
              <a:t>Net als de wijkverpleegkundige een generalist, maar dan voor de zaken die niet direct over de zorg gaan.</a:t>
            </a:r>
          </a:p>
          <a:p>
            <a:r>
              <a:rPr lang="nl-NL" sz="2000" dirty="0">
                <a:latin typeface="ARS Maquette Pro" panose="02000603000000020004" pitchFamily="2" charset="77"/>
              </a:rPr>
              <a:t>Spin in het web</a:t>
            </a:r>
          </a:p>
          <a:p>
            <a:r>
              <a:rPr lang="nl-NL" sz="2000" dirty="0">
                <a:latin typeface="ARS Maquette Pro" panose="02000603000000020004" pitchFamily="2" charset="77"/>
              </a:rPr>
              <a:t>Doet haar onderzoek, stelt diagnoses en stemt af met de teams. Zet je in processen.</a:t>
            </a:r>
          </a:p>
          <a:p>
            <a:pPr marL="0" indent="0">
              <a:buNone/>
            </a:pPr>
            <a:r>
              <a:rPr lang="nl-NL" sz="2000" dirty="0">
                <a:latin typeface="ARS Maquette Pro" panose="02000603000000020004" pitchFamily="2" charset="77"/>
              </a:rPr>
              <a:t>	</a:t>
            </a:r>
            <a:r>
              <a:rPr lang="nl-NL" sz="2000" dirty="0">
                <a:latin typeface="ARS Maquette Pro" panose="02000603000000020004" pitchFamily="2" charset="77"/>
                <a:sym typeface="Wingdings" panose="05000000000000000000" pitchFamily="2" charset="2"/>
              </a:rPr>
              <a:t>Maatwerk</a:t>
            </a:r>
            <a:endParaRPr lang="nl-NL" sz="2000" dirty="0">
              <a:latin typeface="ARS Maquette Pro" panose="02000603000000020004" pitchFamily="2" charset="77"/>
            </a:endParaRPr>
          </a:p>
          <a:p>
            <a:pPr marL="0" indent="0">
              <a:buNone/>
            </a:pPr>
            <a:endParaRPr lang="nl-NL" sz="2000" dirty="0">
              <a:latin typeface="ARS Maquette Pro" panose="02000603000000020004" pitchFamily="2" charset="77"/>
            </a:endParaRPr>
          </a:p>
        </p:txBody>
      </p:sp>
    </p:spTree>
    <p:extLst>
      <p:ext uri="{BB962C8B-B14F-4D97-AF65-F5344CB8AC3E}">
        <p14:creationId xmlns:p14="http://schemas.microsoft.com/office/powerpoint/2010/main" val="92454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nl-NL" sz="2800" b="1" dirty="0">
                <a:solidFill>
                  <a:srgbClr val="FF6600"/>
                </a:solidFill>
                <a:latin typeface="Filson Soft Regular"/>
                <a:cs typeface="Filson Soft Regular"/>
              </a:rPr>
              <a:t>HOE LEG JE UIT WAT EEN TEAMREGISSEUR DOET?</a:t>
            </a:r>
            <a:endParaRPr lang="nl-NL" sz="2800" dirty="0"/>
          </a:p>
        </p:txBody>
      </p:sp>
      <p:sp>
        <p:nvSpPr>
          <p:cNvPr id="3" name="Tijdelijke aanduiding voor inhoud 2"/>
          <p:cNvSpPr>
            <a:spLocks noGrp="1"/>
          </p:cNvSpPr>
          <p:nvPr>
            <p:ph idx="1"/>
          </p:nvPr>
        </p:nvSpPr>
        <p:spPr/>
        <p:txBody>
          <a:bodyPr>
            <a:noAutofit/>
          </a:bodyPr>
          <a:lstStyle/>
          <a:p>
            <a:pPr marL="457200" lvl="1" indent="0">
              <a:buNone/>
            </a:pPr>
            <a:r>
              <a:rPr lang="nl-NL" sz="2000" dirty="0">
                <a:latin typeface="ARS Maquette Pro" panose="02000603000000020004" pitchFamily="2" charset="77"/>
                <a:sym typeface="Wingdings" panose="05000000000000000000" pitchFamily="2" charset="2"/>
              </a:rPr>
              <a:t> 	Administratief medewerker?		</a:t>
            </a:r>
          </a:p>
          <a:p>
            <a:pPr marL="457200" lvl="1" indent="0">
              <a:buNone/>
            </a:pPr>
            <a:endParaRPr lang="nl-NL" sz="2000" dirty="0">
              <a:latin typeface="ARS Maquette Pro" panose="02000603000000020004" pitchFamily="2" charset="77"/>
              <a:sym typeface="Wingdings" panose="05000000000000000000" pitchFamily="2" charset="2"/>
            </a:endParaRPr>
          </a:p>
          <a:p>
            <a:pPr marL="457200" lvl="1" indent="0">
              <a:buNone/>
            </a:pPr>
            <a:r>
              <a:rPr lang="nl-NL" sz="2000" dirty="0">
                <a:latin typeface="ARS Maquette Pro" panose="02000603000000020004" pitchFamily="2" charset="77"/>
                <a:sym typeface="Wingdings" panose="05000000000000000000" pitchFamily="2" charset="2"/>
              </a:rPr>
              <a:t>					Vaste gezicht?		</a:t>
            </a:r>
          </a:p>
          <a:p>
            <a:pPr marL="457200" lvl="1" indent="0">
              <a:buNone/>
            </a:pPr>
            <a:r>
              <a:rPr lang="nl-NL" sz="2000" dirty="0">
                <a:latin typeface="ARS Maquette Pro" panose="02000603000000020004" pitchFamily="2" charset="77"/>
                <a:sym typeface="Wingdings" panose="05000000000000000000" pitchFamily="2" charset="2"/>
              </a:rPr>
              <a:t>								</a:t>
            </a:r>
          </a:p>
          <a:p>
            <a:pPr marL="457200" lvl="1" indent="0">
              <a:buNone/>
            </a:pPr>
            <a:r>
              <a:rPr lang="nl-NL" sz="2000" dirty="0">
                <a:latin typeface="ARS Maquette Pro" panose="02000603000000020004" pitchFamily="2" charset="77"/>
                <a:sym typeface="Wingdings" panose="05000000000000000000" pitchFamily="2" charset="2"/>
              </a:rPr>
              <a:t>											Teamcoach? </a:t>
            </a:r>
          </a:p>
          <a:p>
            <a:pPr marL="457200" lvl="1" indent="0">
              <a:buNone/>
            </a:pPr>
            <a:r>
              <a:rPr lang="nl-NL" sz="2000" dirty="0">
                <a:latin typeface="ARS Maquette Pro" panose="02000603000000020004" pitchFamily="2" charset="77"/>
                <a:sym typeface="Wingdings" panose="05000000000000000000" pitchFamily="2" charset="2"/>
              </a:rPr>
              <a:t>Teamondersteuner? </a:t>
            </a:r>
          </a:p>
          <a:p>
            <a:pPr marL="457200" lvl="1" indent="0">
              <a:buNone/>
            </a:pPr>
            <a:r>
              <a:rPr lang="nl-NL" sz="2000" dirty="0">
                <a:latin typeface="ARS Maquette Pro" panose="02000603000000020004" pitchFamily="2" charset="77"/>
                <a:sym typeface="Wingdings" panose="05000000000000000000" pitchFamily="2" charset="2"/>
              </a:rPr>
              <a:t>								Manusje van alles?</a:t>
            </a:r>
          </a:p>
          <a:p>
            <a:pPr marL="457200" lvl="1" indent="0">
              <a:buNone/>
            </a:pPr>
            <a:r>
              <a:rPr lang="nl-NL" sz="2000" dirty="0">
                <a:latin typeface="ARS Maquette Pro" panose="02000603000000020004" pitchFamily="2" charset="77"/>
                <a:sym typeface="Wingdings" panose="05000000000000000000" pitchFamily="2" charset="2"/>
              </a:rPr>
              <a:t> 		Mannetje van ICT</a:t>
            </a:r>
          </a:p>
          <a:p>
            <a:pPr marL="457200" lvl="1" indent="0">
              <a:buNone/>
            </a:pPr>
            <a:endParaRPr lang="nl-NL" sz="2000" dirty="0">
              <a:latin typeface="ARS Maquette Pro" panose="02000603000000020004" pitchFamily="2" charset="77"/>
              <a:sym typeface="Wingdings" panose="05000000000000000000" pitchFamily="2" charset="2"/>
            </a:endParaRPr>
          </a:p>
          <a:p>
            <a:pPr marL="457200" lvl="1" indent="0">
              <a:buNone/>
            </a:pPr>
            <a:endParaRPr lang="nl-NL" sz="2000" dirty="0">
              <a:latin typeface="ARS Maquette Pro" panose="02000603000000020004" pitchFamily="2" charset="77"/>
              <a:sym typeface="Wingdings" panose="05000000000000000000" pitchFamily="2" charset="2"/>
            </a:endParaRPr>
          </a:p>
          <a:p>
            <a:pPr marL="457200" lvl="1" indent="0">
              <a:buNone/>
            </a:pPr>
            <a:endParaRPr lang="nl-NL" sz="2000" dirty="0">
              <a:latin typeface="ARS Maquette Pro" panose="02000603000000020004" pitchFamily="2" charset="77"/>
            </a:endParaRPr>
          </a:p>
        </p:txBody>
      </p:sp>
    </p:spTree>
    <p:extLst>
      <p:ext uri="{BB962C8B-B14F-4D97-AF65-F5344CB8AC3E}">
        <p14:creationId xmlns:p14="http://schemas.microsoft.com/office/powerpoint/2010/main" val="2136839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cs typeface="Filson Soft Regular"/>
              </a:rPr>
              <a:t>VIER MOGELIJKHEDEN</a:t>
            </a:r>
            <a:endParaRPr lang="nl-NL" sz="2800" dirty="0"/>
          </a:p>
        </p:txBody>
      </p:sp>
      <p:sp>
        <p:nvSpPr>
          <p:cNvPr id="3" name="Tijdelijke aanduiding voor inhoud 2"/>
          <p:cNvSpPr>
            <a:spLocks noGrp="1"/>
          </p:cNvSpPr>
          <p:nvPr>
            <p:ph idx="1"/>
          </p:nvPr>
        </p:nvSpPr>
        <p:spPr/>
        <p:txBody>
          <a:bodyPr>
            <a:noAutofit/>
          </a:bodyPr>
          <a:lstStyle/>
          <a:p>
            <a:pPr marL="0" indent="0">
              <a:buNone/>
            </a:pPr>
            <a:r>
              <a:rPr lang="nl-NL" sz="2000" dirty="0">
                <a:latin typeface="ARS Maquette Pro" panose="02000603000000020004" pitchFamily="2" charset="77"/>
              </a:rPr>
              <a:t>Net als in OMAHA </a:t>
            </a:r>
          </a:p>
          <a:p>
            <a:r>
              <a:rPr lang="nl-NL" sz="2000" dirty="0">
                <a:latin typeface="ARS Maquette Pro" panose="02000603000000020004" pitchFamily="2" charset="77"/>
              </a:rPr>
              <a:t>Adviseren, instrueren en begeleiden</a:t>
            </a:r>
          </a:p>
          <a:p>
            <a:r>
              <a:rPr lang="nl-NL" sz="2000" dirty="0">
                <a:latin typeface="ARS Maquette Pro" panose="02000603000000020004" pitchFamily="2" charset="77"/>
              </a:rPr>
              <a:t>Behandelen en procedures toepassen</a:t>
            </a:r>
          </a:p>
          <a:p>
            <a:r>
              <a:rPr lang="nl-NL" sz="2000" dirty="0">
                <a:latin typeface="ARS Maquette Pro" panose="02000603000000020004" pitchFamily="2" charset="77"/>
              </a:rPr>
              <a:t>Case managen</a:t>
            </a:r>
          </a:p>
          <a:p>
            <a:r>
              <a:rPr lang="nl-NL" sz="2000" dirty="0">
                <a:latin typeface="ARS Maquette Pro" panose="02000603000000020004" pitchFamily="2" charset="77"/>
              </a:rPr>
              <a:t>Monitoren en bewaken</a:t>
            </a:r>
          </a:p>
          <a:p>
            <a:endParaRPr lang="nl-NL" sz="2000" dirty="0">
              <a:latin typeface="ARS Maquette Pro" panose="02000603000000020004" pitchFamily="2" charset="77"/>
            </a:endParaRPr>
          </a:p>
        </p:txBody>
      </p:sp>
    </p:spTree>
    <p:extLst>
      <p:ext uri="{BB962C8B-B14F-4D97-AF65-F5344CB8AC3E}">
        <p14:creationId xmlns:p14="http://schemas.microsoft.com/office/powerpoint/2010/main" val="2571891535"/>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F8BDD72EA9C94CB67182187E4CC3E5" ma:contentTypeVersion="10" ma:contentTypeDescription="Een nieuw document maken." ma:contentTypeScope="" ma:versionID="9315a6b8e928b3ce3179fd7c51c1a7cd">
  <xsd:schema xmlns:xsd="http://www.w3.org/2001/XMLSchema" xmlns:xs="http://www.w3.org/2001/XMLSchema" xmlns:p="http://schemas.microsoft.com/office/2006/metadata/properties" xmlns:ns2="f90dc47c-a103-4f1f-b37f-41dd0fbfeeea" xmlns:ns3="f105d258-1670-4e5a-ab16-d59bda5bbcf3" targetNamespace="http://schemas.microsoft.com/office/2006/metadata/properties" ma:root="true" ma:fieldsID="4f8a395d258d19760303ed3c5bf7d9f3" ns2:_="" ns3:_="">
    <xsd:import namespace="f90dc47c-a103-4f1f-b37f-41dd0fbfeeea"/>
    <xsd:import namespace="f105d258-1670-4e5a-ab16-d59bda5bbc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dc47c-a103-4f1f-b37f-41dd0fbfe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05d258-1670-4e5a-ab16-d59bda5bbcf3"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E5F5E6-98D5-486D-9C67-EDA3C06A164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AB9D5E3-6890-4B43-AC5B-57867D0F7D46}">
  <ds:schemaRefs>
    <ds:schemaRef ds:uri="http://schemas.microsoft.com/sharepoint/v3/contenttype/forms"/>
  </ds:schemaRefs>
</ds:datastoreItem>
</file>

<file path=customXml/itemProps3.xml><?xml version="1.0" encoding="utf-8"?>
<ds:datastoreItem xmlns:ds="http://schemas.openxmlformats.org/officeDocument/2006/customXml" ds:itemID="{CDD968F3-85E9-40B7-AB9A-525DA72FF7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0dc47c-a103-4f1f-b37f-41dd0fbfeeea"/>
    <ds:schemaRef ds:uri="f105d258-1670-4e5a-ab16-d59bda5bbc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133</TotalTime>
  <Words>420</Words>
  <Application>Microsoft Macintosh PowerPoint</Application>
  <PresentationFormat>Diavoorstelling (16:9)</PresentationFormat>
  <Paragraphs>78</Paragraphs>
  <Slides>14</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Arial</vt:lpstr>
      <vt:lpstr>ARS Maquette Pro</vt:lpstr>
      <vt:lpstr>Calibri</vt:lpstr>
      <vt:lpstr>Filson Soft Regular</vt:lpstr>
      <vt:lpstr>Office-thema</vt:lpstr>
      <vt:lpstr>EEN NIEUWE  KIJK OP DE WIJK</vt:lpstr>
      <vt:lpstr>PowerPoint-presentatie</vt:lpstr>
      <vt:lpstr>WELKOM</vt:lpstr>
      <vt:lpstr>FILMPJE</vt:lpstr>
      <vt:lpstr>VERANDERING ORGANISATIESTRUCTUUR</vt:lpstr>
      <vt:lpstr>TEAMREGISSEUR</vt:lpstr>
      <vt:lpstr>ANDERS ONDERSTEUNEN IN DE PRAKTIJK</vt:lpstr>
      <vt:lpstr>HOE LEG JE UIT WAT EEN TEAMREGISSEUR DOET?</vt:lpstr>
      <vt:lpstr>VIER MOGELIJKHEDEN</vt:lpstr>
      <vt:lpstr>IS HET ALLEMAAL ROZENGEUR EN MANESCHIJN?</vt:lpstr>
      <vt:lpstr>WAT LEVERT HET OP?</vt:lpstr>
      <vt:lpstr>PowerPoint-presentatie</vt:lpstr>
      <vt:lpstr>EEN NIEUWE  KIJK OP DE WIJK</vt:lpstr>
      <vt:lpstr>PowerPoint-presentatie</vt:lpstr>
    </vt:vector>
  </TitlesOfParts>
  <Company>INV.DSGN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Eric Rugers</dc:creator>
  <cp:lastModifiedBy>Jesse Falk | Cognicum</cp:lastModifiedBy>
  <cp:revision>14</cp:revision>
  <cp:lastPrinted>2019-10-09T12:37:25Z</cp:lastPrinted>
  <dcterms:created xsi:type="dcterms:W3CDTF">2019-10-09T11:35:00Z</dcterms:created>
  <dcterms:modified xsi:type="dcterms:W3CDTF">2019-11-13T07:33:02Z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0x01010032F8BDD72EA9C94CB67182187E4CC3E5</vt:lpwstr>
  </property>
</Properties>
</file>