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6" r:id="rId4"/>
    <p:sldId id="270" r:id="rId5"/>
    <p:sldId id="257" r:id="rId6"/>
    <p:sldId id="267" r:id="rId7"/>
    <p:sldId id="269" r:id="rId8"/>
    <p:sldId id="260" r:id="rId9"/>
    <p:sldId id="268" r:id="rId10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77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DCBD33-2EE1-DE40-B4A8-863323AA8D34}" v="26" dt="2019-11-12T18:02:05.223"/>
    <p1510:client id="{CB00C292-86D8-423B-BF71-E367CEA8F62E}" v="3" dt="2019-11-12T11:02:39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76"/>
    <p:restoredTop sz="94647"/>
  </p:normalViewPr>
  <p:slideViewPr>
    <p:cSldViewPr snapToGrid="0" snapToObjects="1">
      <p:cViewPr varScale="1">
        <p:scale>
          <a:sx n="182" d="100"/>
          <a:sy n="182" d="100"/>
        </p:scale>
        <p:origin x="728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B9C15-4DE1-AC47-B929-3AC02946F59D}" type="datetimeFigureOut">
              <a:rPr lang="nl-NL" smtClean="0"/>
              <a:t>12-11-19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86C41-6E61-2E4F-AE03-B3C7C0B472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104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Filmpje: https://youtu.be/kht7HQ4c808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86C41-6E61-2E4F-AE03-B3C7C0B472E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460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Filmpje: https://youtu.be/kht7HQ4c808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86C41-6E61-2E4F-AE03-B3C7C0B472E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8200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86C41-6E61-2E4F-AE03-B3C7C0B472E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382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Interview met Danique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86C41-6E61-2E4F-AE03-B3C7C0B472E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055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Interview met Danique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86C41-6E61-2E4F-AE03-B3C7C0B472E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405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63A-037A-394A-8A0E-B8BE467327F3}" type="datetimeFigureOut">
              <a:rPr lang="nl-NL" smtClean="0"/>
              <a:t>12-11-19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618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63A-037A-394A-8A0E-B8BE467327F3}" type="datetimeFigureOut">
              <a:rPr lang="nl-NL" smtClean="0"/>
              <a:t>12-11-19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681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63A-037A-394A-8A0E-B8BE467327F3}" type="datetimeFigureOut">
              <a:rPr lang="nl-NL" smtClean="0"/>
              <a:t>12-11-19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205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63A-037A-394A-8A0E-B8BE467327F3}" type="datetimeFigureOut">
              <a:rPr lang="nl-NL" smtClean="0"/>
              <a:t>12-11-19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615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63A-037A-394A-8A0E-B8BE467327F3}" type="datetimeFigureOut">
              <a:rPr lang="nl-NL" smtClean="0"/>
              <a:t>12-11-19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4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63A-037A-394A-8A0E-B8BE467327F3}" type="datetimeFigureOut">
              <a:rPr lang="nl-NL" smtClean="0"/>
              <a:t>12-11-19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48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63A-037A-394A-8A0E-B8BE467327F3}" type="datetimeFigureOut">
              <a:rPr lang="nl-NL" smtClean="0"/>
              <a:t>12-11-19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900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63A-037A-394A-8A0E-B8BE467327F3}" type="datetimeFigureOut">
              <a:rPr lang="nl-NL" smtClean="0"/>
              <a:t>12-11-19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333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63A-037A-394A-8A0E-B8BE467327F3}" type="datetimeFigureOut">
              <a:rPr lang="nl-NL" smtClean="0"/>
              <a:t>12-11-19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711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63A-037A-394A-8A0E-B8BE467327F3}" type="datetimeFigureOut">
              <a:rPr lang="nl-NL" smtClean="0"/>
              <a:t>12-11-19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04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63A-037A-394A-8A0E-B8BE467327F3}" type="datetimeFigureOut">
              <a:rPr lang="nl-NL" smtClean="0"/>
              <a:t>12-11-19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932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5463A-037A-394A-8A0E-B8BE467327F3}" type="datetimeFigureOut">
              <a:rPr lang="nl-NL" smtClean="0"/>
              <a:t>12-11-19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158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ht7HQ4c808?feature=oembed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2616" y="1597819"/>
            <a:ext cx="3751384" cy="196469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  <a:t>EEN </a:t>
            </a:r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NIEUWE</a:t>
            </a:r>
            <a: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  <a:t> </a:t>
            </a:r>
            <a:b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</a:br>
            <a: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  <a:t>KIJK OP DE WIJK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392616" y="1107192"/>
            <a:ext cx="3751384" cy="1150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SENSIRE CONGRES</a:t>
            </a:r>
          </a:p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13 NOVEMBER 2019</a:t>
            </a:r>
          </a:p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HET KOELHUIS ZUTPHEN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392616" y="2939432"/>
            <a:ext cx="3751384" cy="1150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WIJKVERPLEEGKUNDIGEN </a:t>
            </a:r>
          </a:p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VAN SENSIRE PRESENTEREN </a:t>
            </a:r>
          </a:p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WIJKVERPLEEGKUNDIG MEESTERSCHAP</a:t>
            </a:r>
          </a:p>
        </p:txBody>
      </p:sp>
    </p:spTree>
    <p:extLst>
      <p:ext uri="{BB962C8B-B14F-4D97-AF65-F5344CB8AC3E}">
        <p14:creationId xmlns:p14="http://schemas.microsoft.com/office/powerpoint/2010/main" val="168799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439615" y="1828799"/>
            <a:ext cx="5171475" cy="627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  <a:t>SAMENWERKEN IN </a:t>
            </a:r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TEAM(S)</a:t>
            </a:r>
            <a:endParaRPr lang="nl-NL" sz="2800" b="1" dirty="0">
              <a:solidFill>
                <a:srgbClr val="E7792B"/>
              </a:solidFill>
              <a:latin typeface="Filson Soft Regular"/>
              <a:cs typeface="Filson Soft Regular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6566E1BA-F0D0-D44C-B11B-11463456A569}"/>
              </a:ext>
            </a:extLst>
          </p:cNvPr>
          <p:cNvSpPr txBox="1">
            <a:spLocks/>
          </p:cNvSpPr>
          <p:nvPr/>
        </p:nvSpPr>
        <p:spPr>
          <a:xfrm>
            <a:off x="439614" y="2455816"/>
            <a:ext cx="5171475" cy="1867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dirty="0">
                <a:solidFill>
                  <a:schemeClr val="bg1"/>
                </a:solidFill>
                <a:latin typeface="Filson Soft" pitchFamily="2" charset="77"/>
              </a:rPr>
              <a:t>HOE “LEVEN ZOALS U WILT” LEIDT TOT WIJKVERPLEEGKUNDIG MEESTERSCHAP EN </a:t>
            </a:r>
          </a:p>
          <a:p>
            <a:pPr algn="l"/>
            <a:r>
              <a:rPr lang="nl-NL" sz="1800" dirty="0">
                <a:solidFill>
                  <a:schemeClr val="bg1"/>
                </a:solidFill>
                <a:latin typeface="Filson Soft" pitchFamily="2" charset="77"/>
              </a:rPr>
              <a:t>“WERKEN ZOALS JIJ WILT” </a:t>
            </a:r>
          </a:p>
          <a:p>
            <a:pPr algn="l"/>
            <a:endParaRPr lang="nl-NL" sz="1800" dirty="0">
              <a:solidFill>
                <a:schemeClr val="bg1"/>
              </a:solidFill>
              <a:latin typeface="Filson Soft" pitchFamily="2" charset="77"/>
            </a:endParaRPr>
          </a:p>
          <a:p>
            <a:pPr algn="l"/>
            <a:r>
              <a:rPr lang="nl-NL" sz="1100" dirty="0">
                <a:solidFill>
                  <a:schemeClr val="bg1"/>
                </a:solidFill>
                <a:latin typeface="Filson Soft" pitchFamily="2" charset="77"/>
              </a:rPr>
              <a:t>JENNEKE SCHOLTEN</a:t>
            </a:r>
            <a:br>
              <a:rPr lang="nl-NL" sz="1100" dirty="0">
                <a:solidFill>
                  <a:schemeClr val="bg1"/>
                </a:solidFill>
                <a:latin typeface="Filson Soft" pitchFamily="2" charset="77"/>
              </a:rPr>
            </a:br>
            <a:r>
              <a:rPr lang="nl-NL" sz="1100" dirty="0">
                <a:solidFill>
                  <a:schemeClr val="bg1"/>
                </a:solidFill>
                <a:latin typeface="Filson Soft" pitchFamily="2" charset="77"/>
              </a:rPr>
              <a:t>13 NOVEMBER 2019</a:t>
            </a:r>
          </a:p>
        </p:txBody>
      </p:sp>
    </p:spTree>
    <p:extLst>
      <p:ext uri="{BB962C8B-B14F-4D97-AF65-F5344CB8AC3E}">
        <p14:creationId xmlns:p14="http://schemas.microsoft.com/office/powerpoint/2010/main" val="2922992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STELLING: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09036" y="1856699"/>
            <a:ext cx="6150543" cy="25829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sz="2800" dirty="0">
                <a:latin typeface="ARS Maquette Pro" panose="02000603000000020004" pitchFamily="2" charset="77"/>
                <a:cs typeface="Futura Medium" panose="020B0602020204020303" pitchFamily="34" charset="-79"/>
              </a:rPr>
              <a:t>“Een hoge klanttevredenheid betekent dat je als team de goede dingen goed doet.”</a:t>
            </a:r>
          </a:p>
          <a:p>
            <a:pPr marL="0" indent="0" algn="ctr">
              <a:buNone/>
            </a:pPr>
            <a:endParaRPr lang="nl-NL" sz="2400" dirty="0">
              <a:latin typeface="ARS Maquette Pro" panose="02000603000000020004" pitchFamily="2" charset="77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endParaRPr lang="nl-NL" sz="2400" dirty="0">
              <a:latin typeface="ARS Maquette Pro" panose="02000603000000020004" pitchFamily="2" charset="77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endParaRPr lang="nl-NL" sz="2400" dirty="0">
              <a:latin typeface="ARS Maquette Pro" panose="02000603000000020004" pitchFamily="2" charset="77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nl-NL" sz="1600" i="1" dirty="0">
                <a:latin typeface="ARS Maquette Pro" panose="02000603000000020004" pitchFamily="2" charset="77"/>
                <a:cs typeface="Futura Medium" panose="020B0602020204020303" pitchFamily="34" charset="-79"/>
              </a:rPr>
              <a:t>Eens = zitten, oneens = staan</a:t>
            </a:r>
          </a:p>
        </p:txBody>
      </p:sp>
    </p:spTree>
    <p:extLst>
      <p:ext uri="{BB962C8B-B14F-4D97-AF65-F5344CB8AC3E}">
        <p14:creationId xmlns:p14="http://schemas.microsoft.com/office/powerpoint/2010/main" val="2934297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FILMPJE</a:t>
            </a:r>
            <a:endParaRPr lang="nl-NL" sz="2800" dirty="0"/>
          </a:p>
        </p:txBody>
      </p:sp>
      <p:pic>
        <p:nvPicPr>
          <p:cNvPr id="6" name="Onlinemedia 5" descr="Sensire terugblik Samantha">
            <a:hlinkClick r:id="" action="ppaction://media"/>
            <a:extLst>
              <a:ext uri="{FF2B5EF4-FFF2-40B4-BE49-F238E27FC236}">
                <a16:creationId xmlns:a16="http://schemas.microsoft.com/office/drawing/2014/main" id="{B5E28307-B518-C448-83D4-088D378327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07664" y="1063229"/>
            <a:ext cx="6328672" cy="355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7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HET VERPLEEGKUNDIG PROCES</a:t>
            </a:r>
            <a:endParaRPr lang="nl-NL" sz="2800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3300773-A7CE-E94C-926E-BEF3E4BBE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2802515" cy="3394472"/>
          </a:xfrm>
        </p:spPr>
        <p:txBody>
          <a:bodyPr>
            <a:noAutofit/>
          </a:bodyPr>
          <a:lstStyle/>
          <a:p>
            <a:pPr>
              <a:buClr>
                <a:srgbClr val="E7792B"/>
              </a:buClr>
            </a:pPr>
            <a:r>
              <a:rPr lang="nl-NL" sz="1600" dirty="0">
                <a:latin typeface="ARS Maquette Pro" panose="02000603000000020004" pitchFamily="2" charset="77"/>
              </a:rPr>
              <a:t>Wat doe je als de voorlopige anamnese, doelen en interventies duidelijk zijn? Samenwerken en organiseren.</a:t>
            </a:r>
          </a:p>
          <a:p>
            <a:pPr>
              <a:buClr>
                <a:srgbClr val="E7792B"/>
              </a:buClr>
            </a:pPr>
            <a:r>
              <a:rPr lang="nl-NL" sz="1600" dirty="0">
                <a:latin typeface="ARS Maquette Pro" panose="02000603000000020004" pitchFamily="2" charset="77"/>
              </a:rPr>
              <a:t>Wie kunnen het best met de klant samenwerken om doel te behalen? (Effectief/duurzaam)</a:t>
            </a:r>
          </a:p>
          <a:p>
            <a:pPr>
              <a:buClr>
                <a:srgbClr val="E7792B"/>
              </a:buClr>
            </a:pPr>
            <a:r>
              <a:rPr lang="nl-NL" sz="1600" dirty="0">
                <a:latin typeface="ARS Maquette Pro" panose="02000603000000020004" pitchFamily="2" charset="77"/>
              </a:rPr>
              <a:t>Wijkteam-klantteam</a:t>
            </a:r>
          </a:p>
        </p:txBody>
      </p:sp>
      <p:grpSp>
        <p:nvGrpSpPr>
          <p:cNvPr id="4" name="Groeperen 46">
            <a:extLst>
              <a:ext uri="{FF2B5EF4-FFF2-40B4-BE49-F238E27FC236}">
                <a16:creationId xmlns:a16="http://schemas.microsoft.com/office/drawing/2014/main" id="{C7104C78-EF0A-4841-880C-7F28E15978E9}"/>
              </a:ext>
            </a:extLst>
          </p:cNvPr>
          <p:cNvGrpSpPr/>
          <p:nvPr/>
        </p:nvGrpSpPr>
        <p:grpSpPr>
          <a:xfrm>
            <a:off x="3544869" y="863615"/>
            <a:ext cx="5392981" cy="3643856"/>
            <a:chOff x="1396574" y="1878004"/>
            <a:chExt cx="6344896" cy="4409067"/>
          </a:xfrm>
        </p:grpSpPr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B3FAAACB-A4C9-424C-9DEE-0CB9004865A1}"/>
                </a:ext>
              </a:extLst>
            </p:cNvPr>
            <p:cNvSpPr txBox="1"/>
            <p:nvPr/>
          </p:nvSpPr>
          <p:spPr>
            <a:xfrm>
              <a:off x="3514548" y="1878004"/>
              <a:ext cx="1578917" cy="5586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b="1" dirty="0">
                  <a:latin typeface="ARS Maquette Pro" panose="02000603000000020004" pitchFamily="2" charset="77"/>
                </a:rPr>
                <a:t>Gegevens verzamelen </a:t>
              </a:r>
            </a:p>
            <a:p>
              <a:pPr algn="ctr"/>
              <a:r>
                <a:rPr lang="nl-NL" sz="800" b="1" dirty="0">
                  <a:latin typeface="ARS Maquette Pro" panose="02000603000000020004" pitchFamily="2" charset="77"/>
                </a:rPr>
                <a:t>&amp; </a:t>
              </a:r>
            </a:p>
            <a:p>
              <a:pPr algn="ctr"/>
              <a:r>
                <a:rPr lang="nl-NL" sz="800" b="1" dirty="0">
                  <a:latin typeface="ARS Maquette Pro" panose="02000603000000020004" pitchFamily="2" charset="77"/>
                </a:rPr>
                <a:t> Beoordelen</a:t>
              </a:r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13FE957A-1BA8-458A-8F9C-2D69D53CF50C}"/>
                </a:ext>
              </a:extLst>
            </p:cNvPr>
            <p:cNvSpPr txBox="1"/>
            <p:nvPr/>
          </p:nvSpPr>
          <p:spPr>
            <a:xfrm>
              <a:off x="6430358" y="3888289"/>
              <a:ext cx="1311112" cy="5586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b="1" dirty="0">
                  <a:latin typeface="ARS Maquette Pro" panose="02000603000000020004" pitchFamily="2" charset="77"/>
                </a:rPr>
                <a:t>Oordeel vormen </a:t>
              </a:r>
            </a:p>
            <a:p>
              <a:pPr algn="ctr"/>
              <a:r>
                <a:rPr lang="nl-NL" sz="800" b="1" dirty="0">
                  <a:latin typeface="ARS Maquette Pro" panose="02000603000000020004" pitchFamily="2" charset="77"/>
                </a:rPr>
                <a:t>&amp; </a:t>
              </a:r>
            </a:p>
            <a:p>
              <a:pPr algn="ctr"/>
              <a:r>
                <a:rPr lang="nl-NL" sz="800" b="1" dirty="0">
                  <a:latin typeface="ARS Maquette Pro" panose="02000603000000020004" pitchFamily="2" charset="77"/>
                </a:rPr>
                <a:t> Afspraken maken</a:t>
              </a:r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9D0B3D55-5E8C-4F58-8510-F47914AC2755}"/>
                </a:ext>
              </a:extLst>
            </p:cNvPr>
            <p:cNvSpPr txBox="1"/>
            <p:nvPr/>
          </p:nvSpPr>
          <p:spPr>
            <a:xfrm>
              <a:off x="3647759" y="5728456"/>
              <a:ext cx="1073482" cy="5586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b="1" dirty="0">
                  <a:latin typeface="ARS Maquette Pro" panose="02000603000000020004" pitchFamily="2" charset="77"/>
                </a:rPr>
                <a:t>Organiseren </a:t>
              </a:r>
            </a:p>
            <a:p>
              <a:pPr algn="ctr"/>
              <a:r>
                <a:rPr lang="nl-NL" sz="800" b="1" dirty="0">
                  <a:latin typeface="ARS Maquette Pro" panose="02000603000000020004" pitchFamily="2" charset="77"/>
                </a:rPr>
                <a:t>&amp; </a:t>
              </a:r>
            </a:p>
            <a:p>
              <a:pPr algn="ctr"/>
              <a:r>
                <a:rPr lang="nl-NL" sz="800" b="1" dirty="0">
                  <a:latin typeface="ARS Maquette Pro" panose="02000603000000020004" pitchFamily="2" charset="77"/>
                </a:rPr>
                <a:t>Samenwerken</a:t>
              </a:r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F5D2E507-61AD-4A71-84C1-FCD4A9ED0973}"/>
                </a:ext>
              </a:extLst>
            </p:cNvPr>
            <p:cNvSpPr txBox="1"/>
            <p:nvPr/>
          </p:nvSpPr>
          <p:spPr>
            <a:xfrm>
              <a:off x="1396574" y="3726715"/>
              <a:ext cx="899975" cy="5586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b="1" dirty="0">
                  <a:latin typeface="ARS Maquette Pro" panose="02000603000000020004" pitchFamily="2" charset="77"/>
                </a:rPr>
                <a:t>Monitoren  </a:t>
              </a:r>
            </a:p>
            <a:p>
              <a:pPr algn="ctr"/>
              <a:r>
                <a:rPr lang="nl-NL" sz="800" b="1" dirty="0">
                  <a:latin typeface="ARS Maquette Pro" panose="02000603000000020004" pitchFamily="2" charset="77"/>
                </a:rPr>
                <a:t>&amp; </a:t>
              </a:r>
            </a:p>
            <a:p>
              <a:pPr algn="ctr"/>
              <a:r>
                <a:rPr lang="nl-NL" sz="800" b="1" dirty="0">
                  <a:latin typeface="ARS Maquette Pro" panose="02000603000000020004" pitchFamily="2" charset="77"/>
                </a:rPr>
                <a:t> Bijstellen</a:t>
              </a:r>
            </a:p>
          </p:txBody>
        </p:sp>
        <p:grpSp>
          <p:nvGrpSpPr>
            <p:cNvPr id="10" name="Groeperen 24">
              <a:extLst>
                <a:ext uri="{FF2B5EF4-FFF2-40B4-BE49-F238E27FC236}">
                  <a16:creationId xmlns:a16="http://schemas.microsoft.com/office/drawing/2014/main" id="{6F34A4A7-F462-4A4F-8736-B997284DD23C}"/>
                </a:ext>
              </a:extLst>
            </p:cNvPr>
            <p:cNvGrpSpPr/>
            <p:nvPr/>
          </p:nvGrpSpPr>
          <p:grpSpPr>
            <a:xfrm>
              <a:off x="2260031" y="2789568"/>
              <a:ext cx="4278702" cy="2825164"/>
              <a:chOff x="4023470" y="2950608"/>
              <a:chExt cx="4278702" cy="2825164"/>
            </a:xfrm>
          </p:grpSpPr>
          <p:sp>
            <p:nvSpPr>
              <p:cNvPr id="15" name="Ovaal 14">
                <a:extLst>
                  <a:ext uri="{FF2B5EF4-FFF2-40B4-BE49-F238E27FC236}">
                    <a16:creationId xmlns:a16="http://schemas.microsoft.com/office/drawing/2014/main" id="{1A9484A8-9140-4D91-AFE5-F74F8D3ED6B6}"/>
                  </a:ext>
                </a:extLst>
              </p:cNvPr>
              <p:cNvSpPr/>
              <p:nvPr/>
            </p:nvSpPr>
            <p:spPr>
              <a:xfrm>
                <a:off x="4023470" y="3472572"/>
                <a:ext cx="1442738" cy="9144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800" b="1" dirty="0">
                    <a:latin typeface="ARS Maquette Pro" panose="02000603000000020004" pitchFamily="2" charset="77"/>
                  </a:rPr>
                  <a:t>Evalueren</a:t>
                </a:r>
              </a:p>
            </p:txBody>
          </p:sp>
          <p:sp>
            <p:nvSpPr>
              <p:cNvPr id="16" name="Ovaal 15">
                <a:extLst>
                  <a:ext uri="{FF2B5EF4-FFF2-40B4-BE49-F238E27FC236}">
                    <a16:creationId xmlns:a16="http://schemas.microsoft.com/office/drawing/2014/main" id="{1B101D9F-A5E8-4338-A442-B98DE5C6E58F}"/>
                  </a:ext>
                </a:extLst>
              </p:cNvPr>
              <p:cNvSpPr/>
              <p:nvPr/>
            </p:nvSpPr>
            <p:spPr>
              <a:xfrm>
                <a:off x="4216693" y="4739041"/>
                <a:ext cx="1442738" cy="9144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800" b="1" dirty="0">
                    <a:latin typeface="ARS Maquette Pro" panose="02000603000000020004" pitchFamily="2" charset="77"/>
                  </a:rPr>
                  <a:t>uitvoeren</a:t>
                </a:r>
              </a:p>
            </p:txBody>
          </p:sp>
          <p:sp>
            <p:nvSpPr>
              <p:cNvPr id="17" name="Ovaal 16">
                <a:extLst>
                  <a:ext uri="{FF2B5EF4-FFF2-40B4-BE49-F238E27FC236}">
                    <a16:creationId xmlns:a16="http://schemas.microsoft.com/office/drawing/2014/main" id="{282ADBA4-0498-4D6C-80A6-2F1B12C9072C}"/>
                  </a:ext>
                </a:extLst>
              </p:cNvPr>
              <p:cNvSpPr/>
              <p:nvPr/>
            </p:nvSpPr>
            <p:spPr>
              <a:xfrm>
                <a:off x="6094394" y="4861372"/>
                <a:ext cx="1575430" cy="9144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800" b="1" dirty="0">
                    <a:latin typeface="ARS Maquette Pro" panose="02000603000000020004" pitchFamily="2" charset="77"/>
                  </a:rPr>
                  <a:t>Plannen van interventies</a:t>
                </a:r>
              </a:p>
            </p:txBody>
          </p:sp>
          <p:sp>
            <p:nvSpPr>
              <p:cNvPr id="18" name="Ovaal 17">
                <a:extLst>
                  <a:ext uri="{FF2B5EF4-FFF2-40B4-BE49-F238E27FC236}">
                    <a16:creationId xmlns:a16="http://schemas.microsoft.com/office/drawing/2014/main" id="{02AA07AF-4610-4AC7-AC32-1AF328DBA54C}"/>
                  </a:ext>
                </a:extLst>
              </p:cNvPr>
              <p:cNvSpPr/>
              <p:nvPr/>
            </p:nvSpPr>
            <p:spPr>
              <a:xfrm>
                <a:off x="6859434" y="4130865"/>
                <a:ext cx="1442738" cy="9144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800" b="1" dirty="0">
                    <a:latin typeface="ARS Maquette Pro" panose="02000603000000020004" pitchFamily="2" charset="77"/>
                  </a:rPr>
                  <a:t>Plannen van resultaten</a:t>
                </a:r>
              </a:p>
            </p:txBody>
          </p:sp>
          <p:sp>
            <p:nvSpPr>
              <p:cNvPr id="19" name="Ovaal 18">
                <a:extLst>
                  <a:ext uri="{FF2B5EF4-FFF2-40B4-BE49-F238E27FC236}">
                    <a16:creationId xmlns:a16="http://schemas.microsoft.com/office/drawing/2014/main" id="{44ADC4C3-C0B9-4E89-A6A9-4EDA1EE9EDAC}"/>
                  </a:ext>
                </a:extLst>
              </p:cNvPr>
              <p:cNvSpPr/>
              <p:nvPr/>
            </p:nvSpPr>
            <p:spPr>
              <a:xfrm>
                <a:off x="6759795" y="3388854"/>
                <a:ext cx="1442738" cy="9144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800" b="1" dirty="0">
                    <a:latin typeface="ARS Maquette Pro" panose="02000603000000020004" pitchFamily="2" charset="77"/>
                  </a:rPr>
                  <a:t>Diagnose</a:t>
                </a:r>
              </a:p>
            </p:txBody>
          </p:sp>
          <p:sp>
            <p:nvSpPr>
              <p:cNvPr id="20" name="Ovaal 19">
                <a:extLst>
                  <a:ext uri="{FF2B5EF4-FFF2-40B4-BE49-F238E27FC236}">
                    <a16:creationId xmlns:a16="http://schemas.microsoft.com/office/drawing/2014/main" id="{57CF680D-7D68-41A8-A60A-3917FA25EE34}"/>
                  </a:ext>
                </a:extLst>
              </p:cNvPr>
              <p:cNvSpPr/>
              <p:nvPr/>
            </p:nvSpPr>
            <p:spPr>
              <a:xfrm>
                <a:off x="5466208" y="2950608"/>
                <a:ext cx="1442738" cy="9144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800" b="1" dirty="0">
                    <a:latin typeface="ARS Maquette Pro" panose="02000603000000020004" pitchFamily="2" charset="77"/>
                  </a:rPr>
                  <a:t>Anamnese</a:t>
                </a:r>
              </a:p>
            </p:txBody>
          </p:sp>
          <p:sp>
            <p:nvSpPr>
              <p:cNvPr id="21" name="Ovaal 20">
                <a:extLst>
                  <a:ext uri="{FF2B5EF4-FFF2-40B4-BE49-F238E27FC236}">
                    <a16:creationId xmlns:a16="http://schemas.microsoft.com/office/drawing/2014/main" id="{6BD61085-AFA7-4DCF-92C4-1EA3D3EAC36A}"/>
                  </a:ext>
                </a:extLst>
              </p:cNvPr>
              <p:cNvSpPr/>
              <p:nvPr/>
            </p:nvSpPr>
            <p:spPr>
              <a:xfrm>
                <a:off x="4938062" y="3596349"/>
                <a:ext cx="2284765" cy="161568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800" dirty="0">
                    <a:latin typeface="ARS Maquette Pro" panose="02000603000000020004" pitchFamily="2" charset="77"/>
                  </a:rPr>
                  <a:t>Wijkverpleegkundig</a:t>
                </a:r>
              </a:p>
              <a:p>
                <a:pPr algn="ctr"/>
                <a:r>
                  <a:rPr lang="nl-NL" sz="800" dirty="0">
                    <a:latin typeface="ARS Maquette Pro" panose="02000603000000020004" pitchFamily="2" charset="77"/>
                  </a:rPr>
                  <a:t>proces</a:t>
                </a:r>
              </a:p>
            </p:txBody>
          </p:sp>
        </p:grpSp>
        <p:cxnSp>
          <p:nvCxnSpPr>
            <p:cNvPr id="11" name="Kromme verbindingslijn 39">
              <a:extLst>
                <a:ext uri="{FF2B5EF4-FFF2-40B4-BE49-F238E27FC236}">
                  <a16:creationId xmlns:a16="http://schemas.microsoft.com/office/drawing/2014/main" id="{887326A8-7FD7-4D85-B322-E66BA485CE0A}"/>
                </a:ext>
              </a:extLst>
            </p:cNvPr>
            <p:cNvCxnSpPr>
              <a:stCxn id="5" idx="3"/>
              <a:endCxn id="7" idx="0"/>
            </p:cNvCxnSpPr>
            <p:nvPr/>
          </p:nvCxnSpPr>
          <p:spPr>
            <a:xfrm>
              <a:off x="5093465" y="2157312"/>
              <a:ext cx="1992449" cy="1730977"/>
            </a:xfrm>
            <a:prstGeom prst="curvedConnector2">
              <a:avLst/>
            </a:prstGeom>
            <a:ln w="28575" cmpd="sng">
              <a:solidFill>
                <a:srgbClr val="98480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Kromme verbindingslijn 41">
              <a:extLst>
                <a:ext uri="{FF2B5EF4-FFF2-40B4-BE49-F238E27FC236}">
                  <a16:creationId xmlns:a16="http://schemas.microsoft.com/office/drawing/2014/main" id="{A06174F5-AD04-4857-9AB7-65DD6EE11BCC}"/>
                </a:ext>
              </a:extLst>
            </p:cNvPr>
            <p:cNvCxnSpPr>
              <a:stCxn id="7" idx="2"/>
              <a:endCxn id="8" idx="3"/>
            </p:cNvCxnSpPr>
            <p:nvPr/>
          </p:nvCxnSpPr>
          <p:spPr>
            <a:xfrm rot="5400000">
              <a:off x="5123148" y="4044997"/>
              <a:ext cx="1560861" cy="2364673"/>
            </a:xfrm>
            <a:prstGeom prst="curvedConnector2">
              <a:avLst/>
            </a:prstGeom>
            <a:ln w="28575" cmpd="sng">
              <a:solidFill>
                <a:srgbClr val="98480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Kromme verbindingslijn 43">
              <a:extLst>
                <a:ext uri="{FF2B5EF4-FFF2-40B4-BE49-F238E27FC236}">
                  <a16:creationId xmlns:a16="http://schemas.microsoft.com/office/drawing/2014/main" id="{9C6A3CF2-10F3-4416-83BE-1B762F3BAE98}"/>
                </a:ext>
              </a:extLst>
            </p:cNvPr>
            <p:cNvCxnSpPr>
              <a:stCxn id="8" idx="1"/>
              <a:endCxn id="9" idx="2"/>
            </p:cNvCxnSpPr>
            <p:nvPr/>
          </p:nvCxnSpPr>
          <p:spPr>
            <a:xfrm rot="10800000">
              <a:off x="1846562" y="4285331"/>
              <a:ext cx="1801197" cy="1722434"/>
            </a:xfrm>
            <a:prstGeom prst="curvedConnector2">
              <a:avLst/>
            </a:prstGeom>
            <a:ln w="28575" cmpd="sng">
              <a:solidFill>
                <a:srgbClr val="98480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Kromme verbindingslijn 45">
              <a:extLst>
                <a:ext uri="{FF2B5EF4-FFF2-40B4-BE49-F238E27FC236}">
                  <a16:creationId xmlns:a16="http://schemas.microsoft.com/office/drawing/2014/main" id="{A9E40EA6-23CA-46D5-8C91-3EDC94B2AFE8}"/>
                </a:ext>
              </a:extLst>
            </p:cNvPr>
            <p:cNvCxnSpPr>
              <a:stCxn id="9" idx="0"/>
              <a:endCxn id="5" idx="1"/>
            </p:cNvCxnSpPr>
            <p:nvPr/>
          </p:nvCxnSpPr>
          <p:spPr>
            <a:xfrm rot="5400000" flipH="1" flipV="1">
              <a:off x="1895854" y="2108022"/>
              <a:ext cx="1569403" cy="1667986"/>
            </a:xfrm>
            <a:prstGeom prst="curvedConnector2">
              <a:avLst/>
            </a:prstGeom>
            <a:ln w="28575" cmpd="sng">
              <a:solidFill>
                <a:srgbClr val="98480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2B64468C-1ECD-4F91-8A9F-A64C0B984F10}"/>
              </a:ext>
            </a:extLst>
          </p:cNvPr>
          <p:cNvCxnSpPr>
            <a:cxnSpLocks/>
          </p:cNvCxnSpPr>
          <p:nvPr/>
        </p:nvCxnSpPr>
        <p:spPr>
          <a:xfrm>
            <a:off x="3274844" y="1564981"/>
            <a:ext cx="327809" cy="585663"/>
          </a:xfrm>
          <a:prstGeom prst="straightConnector1">
            <a:avLst/>
          </a:prstGeom>
          <a:ln w="28575" cmpd="sng">
            <a:solidFill>
              <a:srgbClr val="98480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bogen verbindingslijn 9">
            <a:extLst>
              <a:ext uri="{FF2B5EF4-FFF2-40B4-BE49-F238E27FC236}">
                <a16:creationId xmlns:a16="http://schemas.microsoft.com/office/drawing/2014/main" id="{A58C94F9-F4D9-49A3-A727-2DD867C4E01A}"/>
              </a:ext>
            </a:extLst>
          </p:cNvPr>
          <p:cNvCxnSpPr>
            <a:cxnSpLocks/>
          </p:cNvCxnSpPr>
          <p:nvPr/>
        </p:nvCxnSpPr>
        <p:spPr>
          <a:xfrm flipV="1">
            <a:off x="4005650" y="4495533"/>
            <a:ext cx="1226286" cy="357906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98480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573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2800" b="1" dirty="0">
                <a:solidFill>
                  <a:srgbClr val="FF6600"/>
                </a:solidFill>
                <a:latin typeface="Filson Soft Regular"/>
              </a:rPr>
              <a:t>INTERVIEW: DANIEK, VERPLEEGKUNDIGE</a:t>
            </a:r>
            <a:endParaRPr lang="nl-NL" sz="2800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01C98AB-628D-2648-9D34-CBC8E26C498D}"/>
              </a:ext>
            </a:extLst>
          </p:cNvPr>
          <p:cNvSpPr txBox="1">
            <a:spLocks/>
          </p:cNvSpPr>
          <p:nvPr/>
        </p:nvSpPr>
        <p:spPr>
          <a:xfrm>
            <a:off x="1309036" y="2011679"/>
            <a:ext cx="6494361" cy="2582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nl-NL" sz="3600" dirty="0">
                <a:latin typeface="ARS Maquette Pro" panose="02000603000000020004" pitchFamily="2" charset="77"/>
                <a:cs typeface="Futura Medium" panose="020B0602020204020303" pitchFamily="34" charset="-79"/>
              </a:rPr>
              <a:t>”Hoe doe je de goede dingen goed?”</a:t>
            </a:r>
          </a:p>
        </p:txBody>
      </p:sp>
    </p:spTree>
    <p:extLst>
      <p:ext uri="{BB962C8B-B14F-4D97-AF65-F5344CB8AC3E}">
        <p14:creationId xmlns:p14="http://schemas.microsoft.com/office/powerpoint/2010/main" val="1698673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sz="2800" b="1" dirty="0">
                <a:solidFill>
                  <a:srgbClr val="FF6600"/>
                </a:solidFill>
                <a:latin typeface="Filson Soft Regular"/>
              </a:rPr>
              <a:t>LEVEN ZOALS U WILT =</a:t>
            </a:r>
            <a:br>
              <a:rPr lang="nl-NL" sz="2800" b="1" dirty="0">
                <a:solidFill>
                  <a:srgbClr val="FF6600"/>
                </a:solidFill>
                <a:latin typeface="Filson Soft Regular"/>
              </a:rPr>
            </a:br>
            <a:r>
              <a:rPr lang="nl-NL" sz="2800" b="1" dirty="0">
                <a:solidFill>
                  <a:srgbClr val="FF6600"/>
                </a:solidFill>
                <a:latin typeface="Filson Soft Regular"/>
              </a:rPr>
              <a:t>WERKEN ZOALS JIJ WILT</a:t>
            </a:r>
            <a:endParaRPr lang="nl-NL" sz="2800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2CCA987C-7DC4-CE40-B4D2-7112BC13A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Autofit/>
          </a:bodyPr>
          <a:lstStyle/>
          <a:p>
            <a:pPr>
              <a:buClr>
                <a:srgbClr val="E7792B"/>
              </a:buClr>
            </a:pPr>
            <a:r>
              <a:rPr lang="nl-NL" sz="1800" dirty="0">
                <a:latin typeface="ARS Maquette Pro" panose="02000603000000020004" pitchFamily="2" charset="77"/>
              </a:rPr>
              <a:t>Dat betekent niet: doen waar je zin in hebt</a:t>
            </a:r>
          </a:p>
          <a:p>
            <a:pPr>
              <a:buClr>
                <a:srgbClr val="E7792B"/>
              </a:buClr>
            </a:pPr>
            <a:r>
              <a:rPr lang="nl-NL" sz="1800" dirty="0">
                <a:latin typeface="ARS Maquette Pro" panose="02000603000000020004" pitchFamily="2" charset="77"/>
              </a:rPr>
              <a:t>Ook niet: iedereen doet wat anders</a:t>
            </a:r>
          </a:p>
          <a:p>
            <a:pPr>
              <a:buClr>
                <a:srgbClr val="E7792B"/>
              </a:buClr>
            </a:pPr>
            <a:r>
              <a:rPr lang="nl-NL" sz="1800" b="1" dirty="0">
                <a:latin typeface="ARS Maquette Pro" panose="02000603000000020004" pitchFamily="2" charset="77"/>
              </a:rPr>
              <a:t>Wel: </a:t>
            </a:r>
            <a:r>
              <a:rPr lang="nl-NL" sz="1800" dirty="0">
                <a:latin typeface="ARS Maquette Pro" panose="02000603000000020004" pitchFamily="2" charset="77"/>
              </a:rPr>
              <a:t>als klantteam duidelijk voor ogen hebben dat jouw handelen vooral bepaald wordt door wat de klant belangrijk vindt in zijn leven.</a:t>
            </a:r>
          </a:p>
          <a:p>
            <a:pPr>
              <a:buClr>
                <a:srgbClr val="E7792B"/>
              </a:buClr>
            </a:pPr>
            <a:r>
              <a:rPr lang="nl-NL" sz="1800" dirty="0">
                <a:latin typeface="ARS Maquette Pro" panose="02000603000000020004" pitchFamily="2" charset="77"/>
              </a:rPr>
              <a:t>En met elkaar de kennis en gereedschappen ontwikkelen en gebruiken om deze vraag zo goed mogelijk te kunnen stellen en beantwoorden. </a:t>
            </a:r>
          </a:p>
          <a:p>
            <a:pPr>
              <a:buClr>
                <a:srgbClr val="E7792B"/>
              </a:buClr>
            </a:pPr>
            <a:r>
              <a:rPr lang="nl-NL" sz="1800" dirty="0">
                <a:latin typeface="ARS Maquette Pro" panose="02000603000000020004" pitchFamily="2" charset="77"/>
              </a:rPr>
              <a:t>Te denken buiten de gebaande paden. En kunnen verantwoorden waarom je keuzes gemaakt hebt. </a:t>
            </a:r>
          </a:p>
        </p:txBody>
      </p:sp>
    </p:spTree>
    <p:extLst>
      <p:ext uri="{BB962C8B-B14F-4D97-AF65-F5344CB8AC3E}">
        <p14:creationId xmlns:p14="http://schemas.microsoft.com/office/powerpoint/2010/main" val="4247277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312227" y="1597819"/>
            <a:ext cx="4821115" cy="1964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590829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2616" y="1597819"/>
            <a:ext cx="3751384" cy="196469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  <a:t>EEN </a:t>
            </a:r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NIEUWE</a:t>
            </a:r>
            <a: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  <a:t> </a:t>
            </a:r>
            <a:b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</a:br>
            <a: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  <a:t>KIJK OP DE WIJK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392616" y="1107192"/>
            <a:ext cx="3751384" cy="1150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SENSIRE CONGRES</a:t>
            </a:r>
          </a:p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13 NOVEMBER 2019</a:t>
            </a:r>
          </a:p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HET KOELHUIS ZUTPHEN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392616" y="2939432"/>
            <a:ext cx="3751384" cy="1150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WIJKVERPLEEGKUNDIGEN </a:t>
            </a:r>
          </a:p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VAN SENSIRE PRESENTEREN </a:t>
            </a:r>
          </a:p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WIJKVERPLEEGKUNDIG MEESTERSCHAP</a:t>
            </a:r>
          </a:p>
        </p:txBody>
      </p:sp>
    </p:spTree>
    <p:extLst>
      <p:ext uri="{BB962C8B-B14F-4D97-AF65-F5344CB8AC3E}">
        <p14:creationId xmlns:p14="http://schemas.microsoft.com/office/powerpoint/2010/main" val="2303713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F8BDD72EA9C94CB67182187E4CC3E5" ma:contentTypeVersion="10" ma:contentTypeDescription="Een nieuw document maken." ma:contentTypeScope="" ma:versionID="9315a6b8e928b3ce3179fd7c51c1a7cd">
  <xsd:schema xmlns:xsd="http://www.w3.org/2001/XMLSchema" xmlns:xs="http://www.w3.org/2001/XMLSchema" xmlns:p="http://schemas.microsoft.com/office/2006/metadata/properties" xmlns:ns2="f90dc47c-a103-4f1f-b37f-41dd0fbfeeea" xmlns:ns3="f105d258-1670-4e5a-ab16-d59bda5bbcf3" targetNamespace="http://schemas.microsoft.com/office/2006/metadata/properties" ma:root="true" ma:fieldsID="4f8a395d258d19760303ed3c5bf7d9f3" ns2:_="" ns3:_="">
    <xsd:import namespace="f90dc47c-a103-4f1f-b37f-41dd0fbfeeea"/>
    <xsd:import namespace="f105d258-1670-4e5a-ab16-d59bda5bbc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0dc47c-a103-4f1f-b37f-41dd0fbfee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05d258-1670-4e5a-ab16-d59bda5bbcf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2BF064-CEDC-4A0D-A8ED-64E106122A83}"/>
</file>

<file path=customXml/itemProps2.xml><?xml version="1.0" encoding="utf-8"?>
<ds:datastoreItem xmlns:ds="http://schemas.openxmlformats.org/officeDocument/2006/customXml" ds:itemID="{07145292-DAD1-41D0-B6C8-C2DC99D919EE}"/>
</file>

<file path=customXml/itemProps3.xml><?xml version="1.0" encoding="utf-8"?>
<ds:datastoreItem xmlns:ds="http://schemas.openxmlformats.org/officeDocument/2006/customXml" ds:itemID="{12A3A860-EA8E-4847-92B1-225271ACC4CA}"/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301</Words>
  <Application>Microsoft Macintosh PowerPoint</Application>
  <PresentationFormat>Diavoorstelling (16:9)</PresentationFormat>
  <Paragraphs>68</Paragraphs>
  <Slides>9</Slides>
  <Notes>5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ARS Maquette Pro</vt:lpstr>
      <vt:lpstr>Calibri</vt:lpstr>
      <vt:lpstr>Filson Soft</vt:lpstr>
      <vt:lpstr>Filson Soft Regular</vt:lpstr>
      <vt:lpstr>Office-thema</vt:lpstr>
      <vt:lpstr>EEN NIEUWE  KIJK OP DE WIJK</vt:lpstr>
      <vt:lpstr>PowerPoint-presentatie</vt:lpstr>
      <vt:lpstr>STELLING:</vt:lpstr>
      <vt:lpstr>FILMPJE</vt:lpstr>
      <vt:lpstr>HET VERPLEEGKUNDIG PROCES</vt:lpstr>
      <vt:lpstr>INTERVIEW: DANIEK, VERPLEEGKUNDIGE</vt:lpstr>
      <vt:lpstr>LEVEN ZOALS U WILT = WERKEN ZOALS JIJ WILT</vt:lpstr>
      <vt:lpstr>PowerPoint-presentatie</vt:lpstr>
      <vt:lpstr>EEN NIEUWE  KIJK OP DE WIJK</vt:lpstr>
    </vt:vector>
  </TitlesOfParts>
  <Company>INV.DSGN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Eric Rugers</dc:creator>
  <cp:lastModifiedBy>Jesse Falk | Cognicum</cp:lastModifiedBy>
  <cp:revision>10</cp:revision>
  <cp:lastPrinted>2019-10-09T12:37:25Z</cp:lastPrinted>
  <dcterms:created xsi:type="dcterms:W3CDTF">2019-10-09T11:35:00Z</dcterms:created>
  <dcterms:modified xsi:type="dcterms:W3CDTF">2019-11-12T18:05:03Z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0x01010032F8BDD72EA9C94CB67182187E4CC3E5</vt:lpwstr>
  </property>
</Properties>
</file>