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259" r:id="rId6"/>
    <p:sldId id="258" r:id="rId7"/>
    <p:sldId id="257" r:id="rId8"/>
    <p:sldId id="260" r:id="rId9"/>
    <p:sldId id="266" r:id="rId10"/>
    <p:sldId id="272" r:id="rId11"/>
    <p:sldId id="273" r:id="rId12"/>
    <p:sldId id="275" r:id="rId13"/>
    <p:sldId id="274" r:id="rId14"/>
    <p:sldId id="277" r:id="rId15"/>
    <p:sldId id="278" r:id="rId16"/>
    <p:sldId id="276" r:id="rId17"/>
    <p:sldId id="279" r:id="rId18"/>
    <p:sldId id="280" r:id="rId19"/>
    <p:sldId id="281" r:id="rId20"/>
    <p:sldId id="284" r:id="rId21"/>
    <p:sldId id="283" r:id="rId22"/>
    <p:sldId id="286" r:id="rId23"/>
    <p:sldId id="289" r:id="rId24"/>
    <p:sldId id="290" r:id="rId25"/>
    <p:sldId id="288" r:id="rId26"/>
    <p:sldId id="287" r:id="rId27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77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9A22B8-5E82-A54B-9ACA-E7E331A785DD}" v="111" dt="2019-11-12T18:33:20.712"/>
    <p1510:client id="{D5A1547B-7D42-4E01-9053-674736C5ECC1}" v="15" dt="2019-11-12T12:27:23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92"/>
    <p:restoredTop sz="94641"/>
  </p:normalViewPr>
  <p:slideViewPr>
    <p:cSldViewPr snapToGrid="0" snapToObjects="1">
      <p:cViewPr varScale="1">
        <p:scale>
          <a:sx n="182" d="100"/>
          <a:sy n="182" d="100"/>
        </p:scale>
        <p:origin x="1144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F2F17-779F-214F-B22A-51433F502E7E}" type="datetimeFigureOut">
              <a:rPr lang="nl-NL" smtClean="0"/>
              <a:t>13-11-19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676A6-599D-4446-A6E9-84FA292904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867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k8Nn6A35is&amp;feature=youtu.be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k8Nn6A35is&amp;feature=youtu.be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Als </a:t>
            </a:r>
            <a:r>
              <a:rPr lang="nl-NL" dirty="0" err="1"/>
              <a:t>backup</a:t>
            </a:r>
            <a:r>
              <a:rPr lang="nl-NL" dirty="0"/>
              <a:t> op volgende slide (verborgen) of via link: </a:t>
            </a:r>
            <a:r>
              <a:rPr lang="nl-NL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ttps://www.youtube.com/watch?v=9k8Nn6A35is&amp;feature=youtu.be"/>
              </a:rPr>
              <a:t>https://www.youtube.com/watch?v=9k8Nn6A35is&amp;feature=youtu.be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676A6-599D-4446-A6E9-84FA29290431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989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Als </a:t>
            </a:r>
            <a:r>
              <a:rPr lang="nl-NL" dirty="0" err="1"/>
              <a:t>backup</a:t>
            </a:r>
            <a:r>
              <a:rPr lang="nl-NL" dirty="0"/>
              <a:t>: </a:t>
            </a:r>
            <a:r>
              <a:rPr lang="nl-NL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ttps://www.youtube.com/watch?v=9k8Nn6A35is&amp;feature=youtu.be"/>
              </a:rPr>
              <a:t>https://www.youtube.com/watch?v=9k8Nn6A35is&amp;feature=youtu.be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676A6-599D-4446-A6E9-84FA29290431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117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63A-037A-394A-8A0E-B8BE467327F3}" type="datetimeFigureOut">
              <a:rPr lang="nl-NL" smtClean="0"/>
              <a:t>13-11-19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3DB4-6E15-FF41-B825-76D3D60AEB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6184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63A-037A-394A-8A0E-B8BE467327F3}" type="datetimeFigureOut">
              <a:rPr lang="nl-NL" smtClean="0"/>
              <a:t>13-11-19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3DB4-6E15-FF41-B825-76D3D60AEB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681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63A-037A-394A-8A0E-B8BE467327F3}" type="datetimeFigureOut">
              <a:rPr lang="nl-NL" smtClean="0"/>
              <a:t>13-11-19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3DB4-6E15-FF41-B825-76D3D60AEB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205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63A-037A-394A-8A0E-B8BE467327F3}" type="datetimeFigureOut">
              <a:rPr lang="nl-NL" smtClean="0"/>
              <a:t>13-11-19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3DB4-6E15-FF41-B825-76D3D60AEB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615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63A-037A-394A-8A0E-B8BE467327F3}" type="datetimeFigureOut">
              <a:rPr lang="nl-NL" smtClean="0"/>
              <a:t>13-11-19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3DB4-6E15-FF41-B825-76D3D60AEB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04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63A-037A-394A-8A0E-B8BE467327F3}" type="datetimeFigureOut">
              <a:rPr lang="nl-NL" smtClean="0"/>
              <a:t>13-11-19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3DB4-6E15-FF41-B825-76D3D60AEB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48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63A-037A-394A-8A0E-B8BE467327F3}" type="datetimeFigureOut">
              <a:rPr lang="nl-NL" smtClean="0"/>
              <a:t>13-11-19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3DB4-6E15-FF41-B825-76D3D60AEB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900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63A-037A-394A-8A0E-B8BE467327F3}" type="datetimeFigureOut">
              <a:rPr lang="nl-NL" smtClean="0"/>
              <a:t>13-11-19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3DB4-6E15-FF41-B825-76D3D60AEB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333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63A-037A-394A-8A0E-B8BE467327F3}" type="datetimeFigureOut">
              <a:rPr lang="nl-NL" smtClean="0"/>
              <a:t>13-11-19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3DB4-6E15-FF41-B825-76D3D60AEB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711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63A-037A-394A-8A0E-B8BE467327F3}" type="datetimeFigureOut">
              <a:rPr lang="nl-NL" smtClean="0"/>
              <a:t>13-11-19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3DB4-6E15-FF41-B825-76D3D60AEB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04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63A-037A-394A-8A0E-B8BE467327F3}" type="datetimeFigureOut">
              <a:rPr lang="nl-NL" smtClean="0"/>
              <a:t>13-11-19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3DB4-6E15-FF41-B825-76D3D60AEB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932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5463A-037A-394A-8A0E-B8BE467327F3}" type="datetimeFigureOut">
              <a:rPr lang="nl-NL" smtClean="0"/>
              <a:t>13-11-19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F3DB4-6E15-FF41-B825-76D3D60AEB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158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k8Nn6A35is?feature=oembed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2616" y="1597819"/>
            <a:ext cx="3751384" cy="1964694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chemeClr val="bg1"/>
                </a:solidFill>
                <a:latin typeface="Filson Soft Regular"/>
                <a:cs typeface="Filson Soft Regular"/>
              </a:rPr>
              <a:t>EEN </a:t>
            </a:r>
            <a: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NIEUWE</a:t>
            </a:r>
            <a:r>
              <a:rPr lang="nl-NL" sz="2800" b="1" dirty="0">
                <a:solidFill>
                  <a:schemeClr val="bg1"/>
                </a:solidFill>
                <a:latin typeface="Filson Soft Regular"/>
                <a:cs typeface="Filson Soft Regular"/>
              </a:rPr>
              <a:t> </a:t>
            </a:r>
            <a:br>
              <a:rPr lang="nl-NL" sz="2800" b="1" dirty="0">
                <a:solidFill>
                  <a:schemeClr val="bg1"/>
                </a:solidFill>
                <a:latin typeface="Filson Soft Regular"/>
                <a:cs typeface="Filson Soft Regular"/>
              </a:rPr>
            </a:br>
            <a:r>
              <a:rPr lang="nl-NL" sz="2800" b="1" dirty="0">
                <a:solidFill>
                  <a:schemeClr val="bg1"/>
                </a:solidFill>
                <a:latin typeface="Filson Soft Regular"/>
                <a:cs typeface="Filson Soft Regular"/>
              </a:rPr>
              <a:t>KIJK OP DE WIJK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392616" y="1107192"/>
            <a:ext cx="3751384" cy="1150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>
                <a:solidFill>
                  <a:srgbClr val="FFFFFF"/>
                </a:solidFill>
                <a:latin typeface="Filson Soft Regular"/>
                <a:cs typeface="Filson Soft Regular"/>
              </a:rPr>
              <a:t>SENSIRE CONGRES</a:t>
            </a:r>
          </a:p>
          <a:p>
            <a:pPr algn="l"/>
            <a:r>
              <a:rPr lang="nl-NL" sz="1200" b="1" dirty="0">
                <a:solidFill>
                  <a:srgbClr val="FFFFFF"/>
                </a:solidFill>
                <a:latin typeface="Filson Soft Regular"/>
                <a:cs typeface="Filson Soft Regular"/>
              </a:rPr>
              <a:t>13 NOVEMBER 2019</a:t>
            </a:r>
          </a:p>
          <a:p>
            <a:pPr algn="l"/>
            <a:r>
              <a:rPr lang="nl-NL" sz="1200" b="1" dirty="0">
                <a:solidFill>
                  <a:srgbClr val="FFFFFF"/>
                </a:solidFill>
                <a:latin typeface="Filson Soft Regular"/>
                <a:cs typeface="Filson Soft Regular"/>
              </a:rPr>
              <a:t>HET KOELHUIS ZUTPHEN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392616" y="2939432"/>
            <a:ext cx="3751384" cy="1150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>
                <a:solidFill>
                  <a:srgbClr val="FFFFFF"/>
                </a:solidFill>
                <a:latin typeface="Filson Soft Regular"/>
                <a:cs typeface="Filson Soft Regular"/>
              </a:rPr>
              <a:t>WIJKVERPLEEGKUNDIGEN </a:t>
            </a:r>
          </a:p>
          <a:p>
            <a:pPr algn="l"/>
            <a:r>
              <a:rPr lang="nl-NL" sz="1200" b="1" dirty="0">
                <a:solidFill>
                  <a:srgbClr val="FFFFFF"/>
                </a:solidFill>
                <a:latin typeface="Filson Soft Regular"/>
                <a:cs typeface="Filson Soft Regular"/>
              </a:rPr>
              <a:t>VAN SENSIRE PRESENTEREN </a:t>
            </a:r>
          </a:p>
          <a:p>
            <a:pPr algn="l"/>
            <a:r>
              <a:rPr lang="nl-NL" sz="1200" b="1" dirty="0">
                <a:solidFill>
                  <a:srgbClr val="FFFFFF"/>
                </a:solidFill>
                <a:latin typeface="Filson Soft Regular"/>
                <a:cs typeface="Filson Soft Regular"/>
              </a:rPr>
              <a:t>WIJKVERPLEEGKUNDIG MEESTERSCHAP</a:t>
            </a:r>
          </a:p>
        </p:txBody>
      </p:sp>
    </p:spTree>
    <p:extLst>
      <p:ext uri="{BB962C8B-B14F-4D97-AF65-F5344CB8AC3E}">
        <p14:creationId xmlns:p14="http://schemas.microsoft.com/office/powerpoint/2010/main" val="1687995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1">
            <a:extLst>
              <a:ext uri="{FF2B5EF4-FFF2-40B4-BE49-F238E27FC236}">
                <a16:creationId xmlns:a16="http://schemas.microsoft.com/office/drawing/2014/main" id="{E30E6B88-3834-0145-9C0F-1B4DCFE2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WIJKVERPLEEGKUNDIG MEESTERSCHAP</a:t>
            </a:r>
            <a:b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</a:br>
            <a:r>
              <a:rPr lang="nl-NL" sz="2800" b="1" dirty="0">
                <a:latin typeface="Filson Soft Regular"/>
                <a:cs typeface="Filson Soft Regular"/>
              </a:rPr>
              <a:t>KERN VAN ONZE ROL</a:t>
            </a:r>
            <a:endParaRPr lang="nl-NL" sz="2800" dirty="0"/>
          </a:p>
        </p:txBody>
      </p:sp>
      <p:grpSp>
        <p:nvGrpSpPr>
          <p:cNvPr id="22" name="Groeperen 46">
            <a:extLst>
              <a:ext uri="{FF2B5EF4-FFF2-40B4-BE49-F238E27FC236}">
                <a16:creationId xmlns:a16="http://schemas.microsoft.com/office/drawing/2014/main" id="{A7056D6F-822E-7B4B-823E-BF8AE85B7EE2}"/>
              </a:ext>
            </a:extLst>
          </p:cNvPr>
          <p:cNvGrpSpPr/>
          <p:nvPr/>
        </p:nvGrpSpPr>
        <p:grpSpPr>
          <a:xfrm>
            <a:off x="987427" y="1108997"/>
            <a:ext cx="7064596" cy="3828524"/>
            <a:chOff x="1002058" y="1878004"/>
            <a:chExt cx="7064596" cy="4632514"/>
          </a:xfrm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CCA09126-5637-8944-9ED0-1C994E10F8CF}"/>
                </a:ext>
              </a:extLst>
            </p:cNvPr>
            <p:cNvSpPr txBox="1"/>
            <p:nvPr/>
          </p:nvSpPr>
          <p:spPr>
            <a:xfrm>
              <a:off x="3379717" y="1878004"/>
              <a:ext cx="1848583" cy="7820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dirty="0">
                  <a:latin typeface="ARS Maquette Pro" panose="02000603000000020004" pitchFamily="2" charset="77"/>
                </a:rPr>
                <a:t>Gegevens verzamelen </a:t>
              </a:r>
            </a:p>
            <a:p>
              <a:pPr algn="ctr"/>
              <a:r>
                <a:rPr lang="nl-NL" sz="1200" dirty="0">
                  <a:latin typeface="ARS Maquette Pro" panose="02000603000000020004" pitchFamily="2" charset="77"/>
                </a:rPr>
                <a:t>&amp; </a:t>
              </a:r>
            </a:p>
            <a:p>
              <a:pPr algn="ctr"/>
              <a:r>
                <a:rPr lang="nl-NL" sz="1200" dirty="0">
                  <a:latin typeface="ARS Maquette Pro" panose="02000603000000020004" pitchFamily="2" charset="77"/>
                </a:rPr>
                <a:t> Beoordelen</a:t>
              </a:r>
            </a:p>
          </p:txBody>
        </p:sp>
        <p:sp>
          <p:nvSpPr>
            <p:cNvPr id="41" name="Tekstvak 40">
              <a:extLst>
                <a:ext uri="{FF2B5EF4-FFF2-40B4-BE49-F238E27FC236}">
                  <a16:creationId xmlns:a16="http://schemas.microsoft.com/office/drawing/2014/main" id="{08379DEB-A9A2-C345-B921-028AEB59A2EC}"/>
                </a:ext>
              </a:extLst>
            </p:cNvPr>
            <p:cNvSpPr txBox="1"/>
            <p:nvPr/>
          </p:nvSpPr>
          <p:spPr>
            <a:xfrm>
              <a:off x="6549829" y="3888290"/>
              <a:ext cx="1516825" cy="7820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dirty="0">
                  <a:latin typeface="ARS Maquette Pro" panose="02000603000000020004" pitchFamily="2" charset="77"/>
                </a:rPr>
                <a:t>Oordeel vormen </a:t>
              </a:r>
            </a:p>
            <a:p>
              <a:pPr algn="ctr"/>
              <a:r>
                <a:rPr lang="nl-NL" sz="1200" dirty="0">
                  <a:latin typeface="ARS Maquette Pro" panose="02000603000000020004" pitchFamily="2" charset="77"/>
                </a:rPr>
                <a:t>&amp; </a:t>
              </a:r>
            </a:p>
            <a:p>
              <a:pPr algn="ctr"/>
              <a:r>
                <a:rPr lang="nl-NL" sz="1200" dirty="0">
                  <a:latin typeface="ARS Maquette Pro" panose="02000603000000020004" pitchFamily="2" charset="77"/>
                </a:rPr>
                <a:t> Afspraken maken</a:t>
              </a:r>
            </a:p>
          </p:txBody>
        </p:sp>
        <p:sp>
          <p:nvSpPr>
            <p:cNvPr id="42" name="Tekstvak 41">
              <a:extLst>
                <a:ext uri="{FF2B5EF4-FFF2-40B4-BE49-F238E27FC236}">
                  <a16:creationId xmlns:a16="http://schemas.microsoft.com/office/drawing/2014/main" id="{E7AD19AD-081E-834C-9876-6AF755FBF836}"/>
                </a:ext>
              </a:extLst>
            </p:cNvPr>
            <p:cNvSpPr txBox="1"/>
            <p:nvPr/>
          </p:nvSpPr>
          <p:spPr>
            <a:xfrm>
              <a:off x="3545191" y="5728457"/>
              <a:ext cx="1278620" cy="7820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dirty="0">
                  <a:latin typeface="ARS Maquette Pro" panose="02000603000000020004" pitchFamily="2" charset="77"/>
                </a:rPr>
                <a:t>Organiseren </a:t>
              </a:r>
            </a:p>
            <a:p>
              <a:pPr algn="ctr"/>
              <a:r>
                <a:rPr lang="nl-NL" sz="1200" dirty="0">
                  <a:latin typeface="ARS Maquette Pro" panose="02000603000000020004" pitchFamily="2" charset="77"/>
                </a:rPr>
                <a:t>&amp; </a:t>
              </a:r>
            </a:p>
            <a:p>
              <a:pPr algn="ctr"/>
              <a:r>
                <a:rPr lang="nl-NL" sz="1200" dirty="0">
                  <a:latin typeface="ARS Maquette Pro" panose="02000603000000020004" pitchFamily="2" charset="77"/>
                </a:rPr>
                <a:t>Samenwerken</a:t>
              </a:r>
            </a:p>
          </p:txBody>
        </p:sp>
        <p:sp>
          <p:nvSpPr>
            <p:cNvPr id="43" name="Tekstvak 42">
              <a:extLst>
                <a:ext uri="{FF2B5EF4-FFF2-40B4-BE49-F238E27FC236}">
                  <a16:creationId xmlns:a16="http://schemas.microsoft.com/office/drawing/2014/main" id="{C30F1763-B1A2-7349-AAAA-AF551DA30FBD}"/>
                </a:ext>
              </a:extLst>
            </p:cNvPr>
            <p:cNvSpPr txBox="1"/>
            <p:nvPr/>
          </p:nvSpPr>
          <p:spPr>
            <a:xfrm>
              <a:off x="1002058" y="3747004"/>
              <a:ext cx="1019831" cy="7820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dirty="0">
                  <a:latin typeface="ARS Maquette Pro" panose="02000603000000020004" pitchFamily="2" charset="77"/>
                </a:rPr>
                <a:t>Monitoren  </a:t>
              </a:r>
            </a:p>
            <a:p>
              <a:pPr algn="ctr"/>
              <a:r>
                <a:rPr lang="nl-NL" sz="1200" dirty="0">
                  <a:latin typeface="ARS Maquette Pro" panose="02000603000000020004" pitchFamily="2" charset="77"/>
                </a:rPr>
                <a:t>&amp; </a:t>
              </a:r>
            </a:p>
            <a:p>
              <a:pPr algn="ctr"/>
              <a:r>
                <a:rPr lang="nl-NL" sz="1200" dirty="0">
                  <a:latin typeface="ARS Maquette Pro" panose="02000603000000020004" pitchFamily="2" charset="77"/>
                </a:rPr>
                <a:t> Bijstellen</a:t>
              </a:r>
            </a:p>
          </p:txBody>
        </p:sp>
        <p:grpSp>
          <p:nvGrpSpPr>
            <p:cNvPr id="44" name="Groeperen 24">
              <a:extLst>
                <a:ext uri="{FF2B5EF4-FFF2-40B4-BE49-F238E27FC236}">
                  <a16:creationId xmlns:a16="http://schemas.microsoft.com/office/drawing/2014/main" id="{8FBDBD6E-346C-CD41-B92F-CA962AB56319}"/>
                </a:ext>
              </a:extLst>
            </p:cNvPr>
            <p:cNvGrpSpPr/>
            <p:nvPr/>
          </p:nvGrpSpPr>
          <p:grpSpPr>
            <a:xfrm>
              <a:off x="1874769" y="2789568"/>
              <a:ext cx="4663964" cy="2825164"/>
              <a:chOff x="3638208" y="2950608"/>
              <a:chExt cx="4663964" cy="2825164"/>
            </a:xfrm>
          </p:grpSpPr>
          <p:sp>
            <p:nvSpPr>
              <p:cNvPr id="49" name="Ovaal 48">
                <a:extLst>
                  <a:ext uri="{FF2B5EF4-FFF2-40B4-BE49-F238E27FC236}">
                    <a16:creationId xmlns:a16="http://schemas.microsoft.com/office/drawing/2014/main" id="{742CEBCD-7809-FA48-99CE-C4D0C4B81EC8}"/>
                  </a:ext>
                </a:extLst>
              </p:cNvPr>
              <p:cNvSpPr/>
              <p:nvPr/>
            </p:nvSpPr>
            <p:spPr>
              <a:xfrm>
                <a:off x="3638208" y="3371235"/>
                <a:ext cx="1442738" cy="914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100" dirty="0">
                    <a:latin typeface="ARS Maquette Pro" panose="02000603000000020004" pitchFamily="2" charset="77"/>
                  </a:rPr>
                  <a:t>Evalueren</a:t>
                </a:r>
              </a:p>
            </p:txBody>
          </p:sp>
          <p:sp>
            <p:nvSpPr>
              <p:cNvPr id="50" name="Ovaal 49">
                <a:extLst>
                  <a:ext uri="{FF2B5EF4-FFF2-40B4-BE49-F238E27FC236}">
                    <a16:creationId xmlns:a16="http://schemas.microsoft.com/office/drawing/2014/main" id="{4D933C37-80D7-C642-8FB5-47EB6B619D4D}"/>
                  </a:ext>
                </a:extLst>
              </p:cNvPr>
              <p:cNvSpPr/>
              <p:nvPr/>
            </p:nvSpPr>
            <p:spPr>
              <a:xfrm>
                <a:off x="3841266" y="4686125"/>
                <a:ext cx="1442738" cy="914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100" dirty="0">
                    <a:latin typeface="ARS Maquette Pro" panose="02000603000000020004" pitchFamily="2" charset="77"/>
                  </a:rPr>
                  <a:t>uitvoeren</a:t>
                </a:r>
              </a:p>
            </p:txBody>
          </p:sp>
          <p:sp>
            <p:nvSpPr>
              <p:cNvPr id="51" name="Ovaal 50">
                <a:extLst>
                  <a:ext uri="{FF2B5EF4-FFF2-40B4-BE49-F238E27FC236}">
                    <a16:creationId xmlns:a16="http://schemas.microsoft.com/office/drawing/2014/main" id="{02922A9B-E643-704C-9E3A-8265A9D4F276}"/>
                  </a:ext>
                </a:extLst>
              </p:cNvPr>
              <p:cNvSpPr/>
              <p:nvPr/>
            </p:nvSpPr>
            <p:spPr>
              <a:xfrm>
                <a:off x="6094394" y="4861372"/>
                <a:ext cx="1575430" cy="914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100" dirty="0">
                    <a:latin typeface="ARS Maquette Pro" panose="02000603000000020004" pitchFamily="2" charset="77"/>
                  </a:rPr>
                  <a:t>Plannen van interventies</a:t>
                </a:r>
              </a:p>
            </p:txBody>
          </p:sp>
          <p:sp>
            <p:nvSpPr>
              <p:cNvPr id="52" name="Ovaal 51">
                <a:extLst>
                  <a:ext uri="{FF2B5EF4-FFF2-40B4-BE49-F238E27FC236}">
                    <a16:creationId xmlns:a16="http://schemas.microsoft.com/office/drawing/2014/main" id="{DEC3FCA4-DA65-9A4B-8BD4-A86AE9126556}"/>
                  </a:ext>
                </a:extLst>
              </p:cNvPr>
              <p:cNvSpPr/>
              <p:nvPr/>
            </p:nvSpPr>
            <p:spPr>
              <a:xfrm>
                <a:off x="6859434" y="4130865"/>
                <a:ext cx="1442738" cy="914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100" dirty="0">
                    <a:latin typeface="ARS Maquette Pro" panose="02000603000000020004" pitchFamily="2" charset="77"/>
                  </a:rPr>
                  <a:t>Plannen van resultaten</a:t>
                </a:r>
              </a:p>
            </p:txBody>
          </p:sp>
          <p:sp>
            <p:nvSpPr>
              <p:cNvPr id="53" name="Ovaal 52">
                <a:extLst>
                  <a:ext uri="{FF2B5EF4-FFF2-40B4-BE49-F238E27FC236}">
                    <a16:creationId xmlns:a16="http://schemas.microsoft.com/office/drawing/2014/main" id="{7C0118B0-A737-824F-B12C-1901F0F37482}"/>
                  </a:ext>
                </a:extLst>
              </p:cNvPr>
              <p:cNvSpPr/>
              <p:nvPr/>
            </p:nvSpPr>
            <p:spPr>
              <a:xfrm>
                <a:off x="6759795" y="3388854"/>
                <a:ext cx="1442738" cy="914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100" dirty="0">
                    <a:latin typeface="ARS Maquette Pro" panose="02000603000000020004" pitchFamily="2" charset="77"/>
                  </a:rPr>
                  <a:t>Diagnose</a:t>
                </a:r>
              </a:p>
            </p:txBody>
          </p:sp>
          <p:sp>
            <p:nvSpPr>
              <p:cNvPr id="54" name="Ovaal 53">
                <a:extLst>
                  <a:ext uri="{FF2B5EF4-FFF2-40B4-BE49-F238E27FC236}">
                    <a16:creationId xmlns:a16="http://schemas.microsoft.com/office/drawing/2014/main" id="{983E27DC-89B3-8545-94F9-86E991E87ABE}"/>
                  </a:ext>
                </a:extLst>
              </p:cNvPr>
              <p:cNvSpPr/>
              <p:nvPr/>
            </p:nvSpPr>
            <p:spPr>
              <a:xfrm>
                <a:off x="5284004" y="2950608"/>
                <a:ext cx="1442738" cy="914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100" dirty="0">
                    <a:latin typeface="ARS Maquette Pro" panose="02000603000000020004" pitchFamily="2" charset="77"/>
                  </a:rPr>
                  <a:t>Anamnese</a:t>
                </a:r>
              </a:p>
            </p:txBody>
          </p:sp>
          <p:sp>
            <p:nvSpPr>
              <p:cNvPr id="55" name="Ovaal 54">
                <a:extLst>
                  <a:ext uri="{FF2B5EF4-FFF2-40B4-BE49-F238E27FC236}">
                    <a16:creationId xmlns:a16="http://schemas.microsoft.com/office/drawing/2014/main" id="{60ACA24C-D71B-FA44-80DB-860CB7941AD0}"/>
                  </a:ext>
                </a:extLst>
              </p:cNvPr>
              <p:cNvSpPr/>
              <p:nvPr/>
            </p:nvSpPr>
            <p:spPr>
              <a:xfrm>
                <a:off x="4444879" y="3797246"/>
                <a:ext cx="2777949" cy="1213885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200" dirty="0">
                    <a:latin typeface="ARS Maquette Pro" panose="02000603000000020004" pitchFamily="2" charset="77"/>
                  </a:rPr>
                  <a:t>Wijkverpleegkundig</a:t>
                </a:r>
              </a:p>
              <a:p>
                <a:pPr algn="ctr"/>
                <a:r>
                  <a:rPr lang="nl-NL" sz="1200" dirty="0">
                    <a:latin typeface="ARS Maquette Pro" panose="02000603000000020004" pitchFamily="2" charset="77"/>
                  </a:rPr>
                  <a:t>proces</a:t>
                </a:r>
              </a:p>
            </p:txBody>
          </p:sp>
        </p:grpSp>
        <p:cxnSp>
          <p:nvCxnSpPr>
            <p:cNvPr id="45" name="Kromme verbindingslijn 44">
              <a:extLst>
                <a:ext uri="{FF2B5EF4-FFF2-40B4-BE49-F238E27FC236}">
                  <a16:creationId xmlns:a16="http://schemas.microsoft.com/office/drawing/2014/main" id="{B34FFF8C-B569-1E4A-9379-E44950D919B6}"/>
                </a:ext>
              </a:extLst>
            </p:cNvPr>
            <p:cNvCxnSpPr>
              <a:stCxn id="40" idx="3"/>
              <a:endCxn id="41" idx="0"/>
            </p:cNvCxnSpPr>
            <p:nvPr/>
          </p:nvCxnSpPr>
          <p:spPr>
            <a:xfrm>
              <a:off x="5228300" y="2269035"/>
              <a:ext cx="2079942" cy="1619255"/>
            </a:xfrm>
            <a:prstGeom prst="curvedConnector2">
              <a:avLst/>
            </a:prstGeom>
            <a:ln>
              <a:solidFill>
                <a:srgbClr val="984807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Kromme verbindingslijn 45">
              <a:extLst>
                <a:ext uri="{FF2B5EF4-FFF2-40B4-BE49-F238E27FC236}">
                  <a16:creationId xmlns:a16="http://schemas.microsoft.com/office/drawing/2014/main" id="{4AA890C6-5993-524C-BC17-368078133CEA}"/>
                </a:ext>
              </a:extLst>
            </p:cNvPr>
            <p:cNvCxnSpPr>
              <a:stCxn id="41" idx="2"/>
              <a:endCxn id="42" idx="3"/>
            </p:cNvCxnSpPr>
            <p:nvPr/>
          </p:nvCxnSpPr>
          <p:spPr>
            <a:xfrm rot="5400000">
              <a:off x="5341458" y="4152704"/>
              <a:ext cx="1449138" cy="2484431"/>
            </a:xfrm>
            <a:prstGeom prst="curvedConnector2">
              <a:avLst/>
            </a:prstGeom>
            <a:ln>
              <a:solidFill>
                <a:srgbClr val="984807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Kromme verbindingslijn 46">
              <a:extLst>
                <a:ext uri="{FF2B5EF4-FFF2-40B4-BE49-F238E27FC236}">
                  <a16:creationId xmlns:a16="http://schemas.microsoft.com/office/drawing/2014/main" id="{F254B904-A5DF-3646-A2C1-1E889C767BC8}"/>
                </a:ext>
              </a:extLst>
            </p:cNvPr>
            <p:cNvCxnSpPr>
              <a:stCxn id="42" idx="1"/>
              <a:endCxn id="43" idx="2"/>
            </p:cNvCxnSpPr>
            <p:nvPr/>
          </p:nvCxnSpPr>
          <p:spPr>
            <a:xfrm rot="10800000">
              <a:off x="1511975" y="4529064"/>
              <a:ext cx="2033217" cy="1590424"/>
            </a:xfrm>
            <a:prstGeom prst="curvedConnector2">
              <a:avLst/>
            </a:prstGeom>
            <a:ln>
              <a:solidFill>
                <a:srgbClr val="984807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Kromme verbindingslijn 47">
              <a:extLst>
                <a:ext uri="{FF2B5EF4-FFF2-40B4-BE49-F238E27FC236}">
                  <a16:creationId xmlns:a16="http://schemas.microsoft.com/office/drawing/2014/main" id="{4533F7B2-DE75-B842-9E94-33F53DA76AE1}"/>
                </a:ext>
              </a:extLst>
            </p:cNvPr>
            <p:cNvCxnSpPr>
              <a:stCxn id="43" idx="0"/>
              <a:endCxn id="40" idx="1"/>
            </p:cNvCxnSpPr>
            <p:nvPr/>
          </p:nvCxnSpPr>
          <p:spPr>
            <a:xfrm rot="5400000" flipH="1" flipV="1">
              <a:off x="1706860" y="2074148"/>
              <a:ext cx="1477969" cy="1867743"/>
            </a:xfrm>
            <a:prstGeom prst="curvedConnector2">
              <a:avLst/>
            </a:prstGeom>
            <a:ln>
              <a:solidFill>
                <a:srgbClr val="984807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kstvak 55">
            <a:extLst>
              <a:ext uri="{FF2B5EF4-FFF2-40B4-BE49-F238E27FC236}">
                <a16:creationId xmlns:a16="http://schemas.microsoft.com/office/drawing/2014/main" id="{D3609E61-590A-F446-A8CD-8112A6090192}"/>
              </a:ext>
            </a:extLst>
          </p:cNvPr>
          <p:cNvSpPr txBox="1"/>
          <p:nvPr/>
        </p:nvSpPr>
        <p:spPr>
          <a:xfrm>
            <a:off x="7123607" y="1099843"/>
            <a:ext cx="1680055" cy="483286"/>
          </a:xfrm>
          <a:prstGeom prst="rect">
            <a:avLst/>
          </a:prstGeom>
          <a:noFill/>
          <a:ln>
            <a:solidFill>
              <a:srgbClr val="984807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nl-NL" sz="1200" b="1" dirty="0">
                <a:latin typeface="ARS Maquette Pro" panose="02000603000000020004" pitchFamily="2" charset="77"/>
              </a:rPr>
              <a:t>Staan centraal in </a:t>
            </a:r>
          </a:p>
          <a:p>
            <a:pPr algn="ctr"/>
            <a:r>
              <a:rPr lang="nl-NL" sz="1200" b="1" dirty="0">
                <a:latin typeface="ARS Maquette Pro" panose="02000603000000020004" pitchFamily="2" charset="77"/>
              </a:rPr>
              <a:t>deze workshop</a:t>
            </a:r>
          </a:p>
        </p:txBody>
      </p:sp>
      <p:cxnSp>
        <p:nvCxnSpPr>
          <p:cNvPr id="57" name="Rechte verbindingslijn met pijl 56">
            <a:extLst>
              <a:ext uri="{FF2B5EF4-FFF2-40B4-BE49-F238E27FC236}">
                <a16:creationId xmlns:a16="http://schemas.microsoft.com/office/drawing/2014/main" id="{58DCC6FB-B59E-314F-95C5-82138D961F94}"/>
              </a:ext>
            </a:extLst>
          </p:cNvPr>
          <p:cNvCxnSpPr>
            <a:cxnSpLocks/>
            <a:stCxn id="56" idx="2"/>
          </p:cNvCxnSpPr>
          <p:nvPr/>
        </p:nvCxnSpPr>
        <p:spPr>
          <a:xfrm flipH="1" flipV="1">
            <a:off x="5275024" y="1249273"/>
            <a:ext cx="2688611" cy="333856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met pijl 57">
            <a:extLst>
              <a:ext uri="{FF2B5EF4-FFF2-40B4-BE49-F238E27FC236}">
                <a16:creationId xmlns:a16="http://schemas.microsoft.com/office/drawing/2014/main" id="{A9667213-729A-6547-AC02-E265B7EEB60A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7646658" y="1583129"/>
            <a:ext cx="316977" cy="118726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411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603A699-F05A-DE40-8172-4DDA3AC66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641" y="1218614"/>
            <a:ext cx="3805121" cy="2469991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E4878DD7-AA1C-984D-B6F2-179D152F5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latin typeface="Filson Soft Regular"/>
                <a:cs typeface="Filson Soft Regular"/>
              </a:rPr>
              <a:t>KLANTGELUK BEGINT MET ANDERS </a:t>
            </a:r>
            <a: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KIJKEN</a:t>
            </a:r>
            <a:endParaRPr lang="nl-NL" sz="2800" dirty="0"/>
          </a:p>
        </p:txBody>
      </p:sp>
      <p:sp>
        <p:nvSpPr>
          <p:cNvPr id="7" name="Tijdelijke aanduiding voor inhoud 3">
            <a:extLst>
              <a:ext uri="{FF2B5EF4-FFF2-40B4-BE49-F238E27FC236}">
                <a16:creationId xmlns:a16="http://schemas.microsoft.com/office/drawing/2014/main" id="{C7FC35E0-26AE-CB45-85B4-50D71F9BE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18614"/>
            <a:ext cx="8414305" cy="5322161"/>
          </a:xfrm>
        </p:spPr>
        <p:txBody>
          <a:bodyPr>
            <a:normAutofit/>
          </a:bodyPr>
          <a:lstStyle/>
          <a:p>
            <a:r>
              <a:rPr lang="nl-NL" sz="1400" dirty="0">
                <a:latin typeface="ARS Maquette Pro" panose="02000603000000020004" pitchFamily="2" charset="77"/>
              </a:rPr>
              <a:t>Kijken vanuit klantgeluk start met een goede anamnese;</a:t>
            </a:r>
          </a:p>
          <a:p>
            <a:pPr marL="0" indent="0">
              <a:buNone/>
            </a:pPr>
            <a:endParaRPr lang="nl-NL" sz="1400" dirty="0">
              <a:latin typeface="ARS Maquette Pro" panose="02000603000000020004" pitchFamily="2" charset="77"/>
            </a:endParaRPr>
          </a:p>
          <a:p>
            <a:pPr marL="0" indent="0">
              <a:buNone/>
            </a:pPr>
            <a:endParaRPr lang="nl-NL" sz="1400" dirty="0">
              <a:latin typeface="ARS Maquette Pro" panose="02000603000000020004" pitchFamily="2" charset="77"/>
            </a:endParaRPr>
          </a:p>
          <a:p>
            <a:pPr marL="0" indent="0">
              <a:buNone/>
            </a:pPr>
            <a:endParaRPr lang="nl-NL" sz="1400" dirty="0">
              <a:latin typeface="ARS Maquette Pro" panose="02000603000000020004" pitchFamily="2" charset="77"/>
            </a:endParaRPr>
          </a:p>
          <a:p>
            <a:pPr marL="0" indent="0">
              <a:buNone/>
            </a:pPr>
            <a:endParaRPr lang="nl-NL" sz="1400" dirty="0">
              <a:latin typeface="ARS Maquette Pro" panose="02000603000000020004" pitchFamily="2" charset="77"/>
            </a:endParaRPr>
          </a:p>
          <a:p>
            <a:endParaRPr lang="nl-NL" sz="1400" dirty="0">
              <a:latin typeface="ARS Maquette Pro" panose="02000603000000020004" pitchFamily="2" charset="77"/>
            </a:endParaRPr>
          </a:p>
          <a:p>
            <a:endParaRPr lang="nl-NL" sz="1400" dirty="0">
              <a:latin typeface="ARS Maquette Pro" panose="02000603000000020004" pitchFamily="2" charset="77"/>
            </a:endParaRPr>
          </a:p>
          <a:p>
            <a:pPr marL="0" indent="0">
              <a:buNone/>
            </a:pPr>
            <a:endParaRPr lang="nl-NL" sz="1400" dirty="0">
              <a:latin typeface="ARS Maquette Pro" panose="02000603000000020004" pitchFamily="2" charset="77"/>
            </a:endParaRPr>
          </a:p>
          <a:p>
            <a:endParaRPr lang="nl-NL" sz="1400" dirty="0">
              <a:latin typeface="ARS Maquette Pro" panose="02000603000000020004" pitchFamily="2" charset="77"/>
            </a:endParaRPr>
          </a:p>
          <a:p>
            <a:r>
              <a:rPr lang="nl-NL" sz="1400" dirty="0">
                <a:latin typeface="ARS Maquette Pro" panose="02000603000000020004" pitchFamily="2" charset="77"/>
              </a:rPr>
              <a:t>Dat betekent loskomen van: </a:t>
            </a:r>
            <a:r>
              <a:rPr lang="nl-NL" sz="1400" i="1" dirty="0">
                <a:latin typeface="ARS Maquette Pro" panose="02000603000000020004" pitchFamily="2" charset="77"/>
              </a:rPr>
              <a:t>‘oh ik heb het al gezien’</a:t>
            </a:r>
          </a:p>
          <a:p>
            <a:r>
              <a:rPr lang="nl-NL" sz="1400" dirty="0">
                <a:latin typeface="ARS Maquette Pro" panose="02000603000000020004" pitchFamily="2" charset="77"/>
              </a:rPr>
              <a:t>Kijken vanuit klantgeluk is anders kijken door </a:t>
            </a:r>
            <a:r>
              <a:rPr lang="nl-NL" sz="1400" b="1" dirty="0">
                <a:latin typeface="ARS Maquette Pro" panose="02000603000000020004" pitchFamily="2" charset="77"/>
              </a:rPr>
              <a:t>waar te nemen;</a:t>
            </a:r>
          </a:p>
          <a:p>
            <a:r>
              <a:rPr lang="nl-NL" sz="1400" dirty="0">
                <a:latin typeface="ARS Maquette Pro" panose="02000603000000020004" pitchFamily="2" charset="77"/>
              </a:rPr>
              <a:t>Met </a:t>
            </a:r>
            <a:r>
              <a:rPr lang="nl-NL" sz="1400" u="sng" dirty="0">
                <a:latin typeface="ARS Maquette Pro" panose="02000603000000020004" pitchFamily="2" charset="77"/>
              </a:rPr>
              <a:t>al onze zintuigen </a:t>
            </a:r>
            <a:r>
              <a:rPr lang="nl-NL" sz="1400" dirty="0">
                <a:latin typeface="ARS Maquette Pro" panose="02000603000000020004" pitchFamily="2" charset="77"/>
              </a:rPr>
              <a:t>nemen we de klant en diens naasten waar in de gehele context waarin zij hun leven leiden.</a:t>
            </a:r>
          </a:p>
          <a:p>
            <a:pPr marL="0" indent="0">
              <a:buNone/>
            </a:pPr>
            <a:endParaRPr lang="nl-NL" sz="1400" dirty="0">
              <a:latin typeface="ARS Maquette Pro" panose="02000603000000020004" pitchFamily="2" charset="77"/>
            </a:endParaRPr>
          </a:p>
          <a:p>
            <a:endParaRPr lang="nl-NL" sz="1400" dirty="0">
              <a:latin typeface="ARS Maquette Pro" panose="02000603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58921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E4878DD7-AA1C-984D-B6F2-179D152F5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latin typeface="Filson Soft Regular"/>
                <a:cs typeface="Filson Soft Regular"/>
              </a:rPr>
              <a:t>KLANTGELUK BEGINT MET ANDERS </a:t>
            </a:r>
            <a: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KIJKEN</a:t>
            </a:r>
            <a:endParaRPr lang="nl-NL" sz="2800" dirty="0"/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656CF25F-5FC8-9E45-AC4E-2CB5BBFE3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18614"/>
            <a:ext cx="5438851" cy="2285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400" dirty="0">
                <a:latin typeface="ARS Maquette Pro" panose="02000603000000020004" pitchFamily="2" charset="77"/>
              </a:rPr>
              <a:t>Anders kijken vraagt om:</a:t>
            </a:r>
          </a:p>
          <a:p>
            <a:r>
              <a:rPr lang="nl-NL" sz="1400" dirty="0">
                <a:latin typeface="ARS Maquette Pro" panose="02000603000000020004" pitchFamily="2" charset="77"/>
              </a:rPr>
              <a:t>Oprechte aandacht;</a:t>
            </a:r>
          </a:p>
          <a:p>
            <a:r>
              <a:rPr lang="nl-NL" sz="1400" dirty="0">
                <a:latin typeface="ARS Maquette Pro" panose="02000603000000020004" pitchFamily="2" charset="77"/>
              </a:rPr>
              <a:t>Wederzijds vertrouwen;</a:t>
            </a:r>
          </a:p>
          <a:p>
            <a:r>
              <a:rPr lang="nl-NL" sz="1400" dirty="0">
                <a:latin typeface="ARS Maquette Pro" panose="02000603000000020004" pitchFamily="2" charset="77"/>
              </a:rPr>
              <a:t>Tijd nemen.</a:t>
            </a:r>
          </a:p>
          <a:p>
            <a:pPr marL="0" indent="0">
              <a:buNone/>
            </a:pPr>
            <a:endParaRPr lang="nl-NL" sz="1400" dirty="0">
              <a:latin typeface="ARS Maquette Pro" panose="02000603000000020004" pitchFamily="2" charset="77"/>
            </a:endParaRPr>
          </a:p>
          <a:p>
            <a:r>
              <a:rPr lang="nl-NL" sz="1400" b="1" dirty="0">
                <a:latin typeface="ARS Maquette Pro" panose="02000603000000020004" pitchFamily="2" charset="77"/>
              </a:rPr>
              <a:t>En ook: </a:t>
            </a:r>
            <a:r>
              <a:rPr lang="nl-NL" sz="1400" dirty="0">
                <a:latin typeface="ARS Maquette Pro" panose="02000603000000020004" pitchFamily="2" charset="77"/>
              </a:rPr>
              <a:t>om professioneel handelen op basis van een anamnese methodiek.</a:t>
            </a:r>
          </a:p>
          <a:p>
            <a:endParaRPr lang="nl-NL" sz="1400" dirty="0">
              <a:latin typeface="ARS Maquette Pro" panose="02000603000000020004" pitchFamily="2" charset="77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5294A37-DDA4-1C4F-A12C-40E9E5D105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6629" y="1218614"/>
            <a:ext cx="1929257" cy="234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9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E4878DD7-AA1C-984D-B6F2-179D152F5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GELUK ALS GOEDE UITKOMST VOOR DE KLANT</a:t>
            </a:r>
            <a:endParaRPr lang="nl-NL" sz="2800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2C6DF7-CAAB-6345-B863-2B035A009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Autofit/>
          </a:bodyPr>
          <a:lstStyle/>
          <a:p>
            <a:pPr>
              <a:buClr>
                <a:srgbClr val="E7792B"/>
              </a:buClr>
            </a:pPr>
            <a:r>
              <a:rPr lang="nl-NL" sz="1400" dirty="0">
                <a:latin typeface="ARS Maquette Pro" panose="02000603000000020004" pitchFamily="2" charset="77"/>
              </a:rPr>
              <a:t>Klantgeluk is niet: alles doen wat de klant wil;</a:t>
            </a:r>
          </a:p>
          <a:p>
            <a:pPr>
              <a:buClr>
                <a:srgbClr val="E7792B"/>
              </a:buClr>
            </a:pPr>
            <a:r>
              <a:rPr lang="nl-NL" sz="1400" dirty="0">
                <a:latin typeface="ARS Maquette Pro" panose="02000603000000020004" pitchFamily="2" charset="77"/>
              </a:rPr>
              <a:t>Ook geldt: wij zijn geen makers van geluk;</a:t>
            </a:r>
          </a:p>
          <a:p>
            <a:pPr>
              <a:buClr>
                <a:srgbClr val="E7792B"/>
              </a:buClr>
            </a:pPr>
            <a:r>
              <a:rPr lang="nl-NL" sz="1400" dirty="0">
                <a:latin typeface="ARS Maquette Pro" panose="02000603000000020004" pitchFamily="2" charset="77"/>
              </a:rPr>
              <a:t>Wij kijken niet door een roze bril naar klantgeluk;</a:t>
            </a:r>
          </a:p>
          <a:p>
            <a:pPr marL="0" indent="0">
              <a:buClr>
                <a:srgbClr val="E7792B"/>
              </a:buClr>
              <a:buNone/>
            </a:pPr>
            <a:endParaRPr lang="nl-NL" sz="1400" dirty="0">
              <a:latin typeface="ARS Maquette Pro" panose="02000603000000020004" pitchFamily="2" charset="77"/>
            </a:endParaRPr>
          </a:p>
          <a:p>
            <a:pPr marL="0" indent="0">
              <a:buClr>
                <a:srgbClr val="E7792B"/>
              </a:buClr>
              <a:buNone/>
            </a:pPr>
            <a:endParaRPr lang="nl-NL" sz="1400" dirty="0">
              <a:latin typeface="ARS Maquette Pro" panose="02000603000000020004" pitchFamily="2" charset="77"/>
            </a:endParaRPr>
          </a:p>
          <a:p>
            <a:pPr>
              <a:buClr>
                <a:srgbClr val="E7792B"/>
              </a:buClr>
            </a:pPr>
            <a:r>
              <a:rPr lang="nl-NL" sz="1400" dirty="0">
                <a:latin typeface="ARS Maquette Pro" panose="02000603000000020004" pitchFamily="2" charset="77"/>
              </a:rPr>
              <a:t>Wij kijken door een professionele bril vanuit klantgeluk;</a:t>
            </a:r>
          </a:p>
          <a:p>
            <a:pPr>
              <a:buClr>
                <a:srgbClr val="E7792B"/>
              </a:buClr>
            </a:pPr>
            <a:r>
              <a:rPr lang="nl-NL" sz="1400" dirty="0" err="1">
                <a:latin typeface="ARS Maquette Pro" panose="02000603000000020004" pitchFamily="2" charset="77"/>
              </a:rPr>
              <a:t>Sensire</a:t>
            </a:r>
            <a:r>
              <a:rPr lang="nl-NL" sz="1400" dirty="0">
                <a:latin typeface="ARS Maquette Pro" panose="02000603000000020004" pitchFamily="2" charset="77"/>
              </a:rPr>
              <a:t> Richtlijn Wijkverpleegkundig Meesterschap is ons referentiekader en onze leidraad;</a:t>
            </a:r>
          </a:p>
          <a:p>
            <a:pPr>
              <a:buClr>
                <a:srgbClr val="E7792B"/>
              </a:buClr>
            </a:pPr>
            <a:r>
              <a:rPr lang="nl-NL" sz="1400" dirty="0">
                <a:latin typeface="ARS Maquette Pro" panose="02000603000000020004" pitchFamily="2" charset="77"/>
              </a:rPr>
              <a:t>En leidt tot anders kijken, denken en doen!</a:t>
            </a:r>
          </a:p>
          <a:p>
            <a:pPr marL="0" indent="0">
              <a:buNone/>
            </a:pPr>
            <a:endParaRPr lang="nl-NL" sz="1400" dirty="0">
              <a:latin typeface="ARS Maquette Pro" panose="02000603000000020004" pitchFamily="2" charset="77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848D4AF-296A-654B-955D-767A795E42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89" y="1063229"/>
            <a:ext cx="1477670" cy="8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56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644CC87-E965-D741-A6A1-09A8A2C02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644" y="2137459"/>
            <a:ext cx="4236712" cy="2800062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E4878DD7-AA1C-984D-B6F2-179D152F5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latin typeface="Filson Soft Regular"/>
                <a:cs typeface="Filson Soft Regular"/>
              </a:rPr>
              <a:t>KLANTGELUK VRAAGT OM ANDERS </a:t>
            </a:r>
            <a: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DENKEN</a:t>
            </a:r>
            <a:endParaRPr lang="nl-NL" sz="2800" dirty="0"/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656CF25F-5FC8-9E45-AC4E-2CB5BBFE3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18614"/>
            <a:ext cx="5438851" cy="2285367"/>
          </a:xfrm>
        </p:spPr>
        <p:txBody>
          <a:bodyPr>
            <a:normAutofit/>
          </a:bodyPr>
          <a:lstStyle/>
          <a:p>
            <a:r>
              <a:rPr lang="nl-NL" sz="1400" dirty="0">
                <a:latin typeface="ARS Maquette Pro" panose="02000603000000020004" pitchFamily="2" charset="77"/>
              </a:rPr>
              <a:t>De stap van kijken naar denken vormt de basis voor het zorgplan;</a:t>
            </a:r>
          </a:p>
          <a:p>
            <a:pPr marL="0" indent="0">
              <a:buNone/>
            </a:pPr>
            <a:endParaRPr lang="nl-NL" sz="300" dirty="0">
              <a:latin typeface="ARS Maquette Pro" panose="02000603000000020004" pitchFamily="2" charset="77"/>
            </a:endParaRPr>
          </a:p>
          <a:p>
            <a:r>
              <a:rPr lang="nl-NL" sz="1400" dirty="0">
                <a:latin typeface="ARS Maquette Pro" panose="02000603000000020004" pitchFamily="2" charset="77"/>
              </a:rPr>
              <a:t>Denken leidt tot oordeelsvorming en afspraken maken;</a:t>
            </a:r>
          </a:p>
          <a:p>
            <a:pPr marL="0" indent="0">
              <a:buNone/>
            </a:pPr>
            <a:endParaRPr lang="nl-NL" sz="300" dirty="0">
              <a:latin typeface="ARS Maquette Pro" panose="02000603000000020004" pitchFamily="2" charset="77"/>
            </a:endParaRPr>
          </a:p>
          <a:p>
            <a:r>
              <a:rPr lang="nl-NL" sz="1400" dirty="0">
                <a:latin typeface="ARS Maquette Pro" panose="02000603000000020004" pitchFamily="2" charset="77"/>
              </a:rPr>
              <a:t>Altijd samen met de klant.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49CC1EE-AB51-654D-880E-0739027AAA0F}"/>
              </a:ext>
            </a:extLst>
          </p:cNvPr>
          <p:cNvSpPr txBox="1"/>
          <p:nvPr/>
        </p:nvSpPr>
        <p:spPr>
          <a:xfrm>
            <a:off x="6924258" y="3211028"/>
            <a:ext cx="2336785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nl-NL" sz="1400" dirty="0">
                <a:latin typeface="ARS Maquette Pro" panose="02000603000000020004" pitchFamily="2" charset="77"/>
              </a:rPr>
              <a:t>Zorgplan is uitkomst</a:t>
            </a:r>
          </a:p>
          <a:p>
            <a:r>
              <a:rPr lang="nl-NL" sz="1400" dirty="0">
                <a:latin typeface="ARS Maquette Pro" panose="02000603000000020004" pitchFamily="2" charset="77"/>
              </a:rPr>
              <a:t>van samen nadenken,</a:t>
            </a:r>
          </a:p>
          <a:p>
            <a:r>
              <a:rPr lang="nl-NL" sz="1400" dirty="0">
                <a:latin typeface="ARS Maquette Pro" panose="02000603000000020004" pitchFamily="2" charset="77"/>
              </a:rPr>
              <a:t>en afspraken maken.</a:t>
            </a:r>
          </a:p>
        </p:txBody>
      </p:sp>
    </p:spTree>
    <p:extLst>
      <p:ext uri="{BB962C8B-B14F-4D97-AF65-F5344CB8AC3E}">
        <p14:creationId xmlns:p14="http://schemas.microsoft.com/office/powerpoint/2010/main" val="3865087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E4878DD7-AA1C-984D-B6F2-179D152F5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latin typeface="Filson Soft Regular"/>
                <a:cs typeface="Filson Soft Regular"/>
              </a:rPr>
              <a:t>KLANTGELUK VRAAGT OM ANDERS </a:t>
            </a:r>
            <a: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DENKEN</a:t>
            </a:r>
            <a:endParaRPr lang="nl-NL" sz="2800" dirty="0"/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656CF25F-5FC8-9E45-AC4E-2CB5BBFE3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8" y="1218614"/>
            <a:ext cx="7516369" cy="398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400" dirty="0">
                <a:latin typeface="ARS Maquette Pro" panose="02000603000000020004" pitchFamily="2" charset="77"/>
              </a:rPr>
              <a:t>Samen met klant afspraken maken is allereerst </a:t>
            </a:r>
            <a:r>
              <a:rPr lang="nl-NL" sz="1400" b="1" i="1" dirty="0">
                <a:latin typeface="ARS Maquette Pro" panose="02000603000000020004" pitchFamily="2" charset="77"/>
              </a:rPr>
              <a:t>samen reflecteren</a:t>
            </a:r>
            <a:r>
              <a:rPr lang="nl-NL" sz="1400" dirty="0">
                <a:latin typeface="ARS Maquette Pro" panose="02000603000000020004" pitchFamily="2" charset="77"/>
              </a:rPr>
              <a:t>.</a:t>
            </a:r>
          </a:p>
        </p:txBody>
      </p:sp>
      <p:grpSp>
        <p:nvGrpSpPr>
          <p:cNvPr id="8" name="Groeperen 10">
            <a:extLst>
              <a:ext uri="{FF2B5EF4-FFF2-40B4-BE49-F238E27FC236}">
                <a16:creationId xmlns:a16="http://schemas.microsoft.com/office/drawing/2014/main" id="{B45C7413-3548-614D-8C19-C820072D6E9F}"/>
              </a:ext>
            </a:extLst>
          </p:cNvPr>
          <p:cNvGrpSpPr/>
          <p:nvPr/>
        </p:nvGrpSpPr>
        <p:grpSpPr>
          <a:xfrm>
            <a:off x="927462" y="1795564"/>
            <a:ext cx="7311777" cy="3024630"/>
            <a:chOff x="569081" y="2203330"/>
            <a:chExt cx="8344321" cy="3948311"/>
          </a:xfrm>
        </p:grpSpPr>
        <p:sp>
          <p:nvSpPr>
            <p:cNvPr id="9" name="Wolkvormige toelichting 8">
              <a:extLst>
                <a:ext uri="{FF2B5EF4-FFF2-40B4-BE49-F238E27FC236}">
                  <a16:creationId xmlns:a16="http://schemas.microsoft.com/office/drawing/2014/main" id="{8D9CB279-0D58-3447-8797-1F70CC26D94B}"/>
                </a:ext>
              </a:extLst>
            </p:cNvPr>
            <p:cNvSpPr/>
            <p:nvPr/>
          </p:nvSpPr>
          <p:spPr>
            <a:xfrm>
              <a:off x="4913902" y="2203330"/>
              <a:ext cx="3999500" cy="1728985"/>
            </a:xfrm>
            <a:prstGeom prst="cloudCallout">
              <a:avLst>
                <a:gd name="adj1" fmla="val -63342"/>
                <a:gd name="adj2" fmla="val 65889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050" dirty="0">
                <a:solidFill>
                  <a:srgbClr val="000000"/>
                </a:solidFill>
                <a:latin typeface="ARS Maquette Pro" panose="02000603000000020004" pitchFamily="2" charset="77"/>
              </a:endParaRPr>
            </a:p>
            <a:p>
              <a:pPr algn="ctr"/>
              <a:endParaRPr lang="nl-NL" sz="1050" dirty="0">
                <a:solidFill>
                  <a:srgbClr val="000000"/>
                </a:solidFill>
                <a:latin typeface="ARS Maquette Pro" panose="02000603000000020004" pitchFamily="2" charset="77"/>
              </a:endParaRPr>
            </a:p>
            <a:p>
              <a:pPr algn="ctr"/>
              <a:endParaRPr lang="nl-NL" sz="1050" dirty="0">
                <a:solidFill>
                  <a:srgbClr val="000000"/>
                </a:solidFill>
                <a:latin typeface="ARS Maquette Pro" panose="02000603000000020004" pitchFamily="2" charset="77"/>
              </a:endParaRPr>
            </a:p>
            <a:p>
              <a:pPr algn="ctr"/>
              <a:endParaRPr lang="nl-NL" sz="1050" dirty="0">
                <a:solidFill>
                  <a:srgbClr val="000000"/>
                </a:solidFill>
                <a:latin typeface="ARS Maquette Pro" panose="02000603000000020004" pitchFamily="2" charset="77"/>
              </a:endParaRPr>
            </a:p>
            <a:p>
              <a:pPr algn="ctr"/>
              <a:r>
                <a:rPr lang="nl-NL" sz="1050" dirty="0">
                  <a:solidFill>
                    <a:srgbClr val="000000"/>
                  </a:solidFill>
                  <a:latin typeface="ARS Maquette Pro" panose="02000603000000020004" pitchFamily="2" charset="77"/>
                </a:rPr>
                <a:t>We hebben heel veel informatie verzameld maar wat is NU het meest belangrijk?</a:t>
              </a:r>
            </a:p>
            <a:p>
              <a:pPr algn="ctr"/>
              <a:endParaRPr lang="nl-NL" sz="1050" dirty="0">
                <a:solidFill>
                  <a:srgbClr val="000000"/>
                </a:solidFill>
                <a:latin typeface="ARS Maquette Pro" panose="02000603000000020004" pitchFamily="2" charset="77"/>
              </a:endParaRPr>
            </a:p>
            <a:p>
              <a:pPr algn="ctr"/>
              <a:endParaRPr lang="nl-NL" sz="1050" dirty="0">
                <a:solidFill>
                  <a:srgbClr val="000000"/>
                </a:solidFill>
                <a:latin typeface="ARS Maquette Pro" panose="02000603000000020004" pitchFamily="2" charset="77"/>
              </a:endParaRPr>
            </a:p>
            <a:p>
              <a:pPr algn="ctr"/>
              <a:endParaRPr lang="nl-NL" sz="1050" dirty="0">
                <a:solidFill>
                  <a:srgbClr val="000000"/>
                </a:solidFill>
                <a:latin typeface="ARS Maquette Pro" panose="02000603000000020004" pitchFamily="2" charset="77"/>
              </a:endParaRPr>
            </a:p>
            <a:p>
              <a:pPr algn="ctr"/>
              <a:endParaRPr lang="nl-NL" sz="1050" dirty="0">
                <a:solidFill>
                  <a:srgbClr val="000000"/>
                </a:solidFill>
                <a:latin typeface="ARS Maquette Pro" panose="02000603000000020004" pitchFamily="2" charset="77"/>
              </a:endParaRPr>
            </a:p>
          </p:txBody>
        </p:sp>
        <p:sp>
          <p:nvSpPr>
            <p:cNvPr id="11" name="Wolkvormige toelichting 10">
              <a:extLst>
                <a:ext uri="{FF2B5EF4-FFF2-40B4-BE49-F238E27FC236}">
                  <a16:creationId xmlns:a16="http://schemas.microsoft.com/office/drawing/2014/main" id="{174EF58B-08B8-BE41-BE7B-785043295D3A}"/>
                </a:ext>
              </a:extLst>
            </p:cNvPr>
            <p:cNvSpPr/>
            <p:nvPr/>
          </p:nvSpPr>
          <p:spPr>
            <a:xfrm>
              <a:off x="569081" y="2513900"/>
              <a:ext cx="3696014" cy="1436957"/>
            </a:xfrm>
            <a:prstGeom prst="cloudCallout">
              <a:avLst>
                <a:gd name="adj1" fmla="val 62481"/>
                <a:gd name="adj2" fmla="val 65919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050" dirty="0">
                <a:solidFill>
                  <a:srgbClr val="000000"/>
                </a:solidFill>
                <a:latin typeface="ARS Maquette Pro" panose="02000603000000020004" pitchFamily="2" charset="77"/>
              </a:endParaRPr>
            </a:p>
            <a:p>
              <a:pPr algn="ctr"/>
              <a:r>
                <a:rPr lang="nl-NL" sz="1050" dirty="0">
                  <a:solidFill>
                    <a:srgbClr val="000000"/>
                  </a:solidFill>
                  <a:latin typeface="ARS Maquette Pro" panose="02000603000000020004" pitchFamily="2" charset="77"/>
                </a:rPr>
                <a:t> Wat wilt u kunnen doen?</a:t>
              </a:r>
            </a:p>
            <a:p>
              <a:pPr algn="ctr"/>
              <a:endParaRPr lang="nl-NL" sz="500" dirty="0">
                <a:solidFill>
                  <a:srgbClr val="000000"/>
                </a:solidFill>
                <a:latin typeface="ARS Maquette Pro" panose="02000603000000020004" pitchFamily="2" charset="77"/>
              </a:endParaRPr>
            </a:p>
            <a:p>
              <a:pPr algn="ctr"/>
              <a:r>
                <a:rPr lang="nl-NL" sz="1050" dirty="0">
                  <a:solidFill>
                    <a:srgbClr val="000000"/>
                  </a:solidFill>
                  <a:latin typeface="ARS Maquette Pro" panose="02000603000000020004" pitchFamily="2" charset="77"/>
                </a:rPr>
                <a:t>Wat maakt u het meest blij?</a:t>
              </a:r>
            </a:p>
            <a:p>
              <a:pPr algn="ctr"/>
              <a:endParaRPr lang="nl-NL" sz="500" dirty="0">
                <a:solidFill>
                  <a:srgbClr val="000000"/>
                </a:solidFill>
                <a:latin typeface="ARS Maquette Pro" panose="02000603000000020004" pitchFamily="2" charset="77"/>
              </a:endParaRPr>
            </a:p>
            <a:p>
              <a:pPr algn="ctr"/>
              <a:r>
                <a:rPr lang="nl-NL" sz="1050" dirty="0">
                  <a:solidFill>
                    <a:srgbClr val="000000"/>
                  </a:solidFill>
                  <a:latin typeface="ARS Maquette Pro" panose="02000603000000020004" pitchFamily="2" charset="77"/>
                </a:rPr>
                <a:t>Wat is er daarvoor nodig? </a:t>
              </a:r>
            </a:p>
          </p:txBody>
        </p:sp>
        <p:sp>
          <p:nvSpPr>
            <p:cNvPr id="12" name="Wolkvormige toelichting 11">
              <a:extLst>
                <a:ext uri="{FF2B5EF4-FFF2-40B4-BE49-F238E27FC236}">
                  <a16:creationId xmlns:a16="http://schemas.microsoft.com/office/drawing/2014/main" id="{70C2DC9C-6659-2046-AF10-CD30DF387E2F}"/>
                </a:ext>
              </a:extLst>
            </p:cNvPr>
            <p:cNvSpPr/>
            <p:nvPr/>
          </p:nvSpPr>
          <p:spPr>
            <a:xfrm>
              <a:off x="680962" y="4623037"/>
              <a:ext cx="3043500" cy="1528604"/>
            </a:xfrm>
            <a:prstGeom prst="cloudCallout">
              <a:avLst>
                <a:gd name="adj1" fmla="val 65748"/>
                <a:gd name="adj2" fmla="val -9707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050" dirty="0">
                <a:solidFill>
                  <a:srgbClr val="000000"/>
                </a:solidFill>
                <a:latin typeface="ARS Maquette Pro" panose="02000603000000020004" pitchFamily="2" charset="77"/>
              </a:endParaRPr>
            </a:p>
            <a:p>
              <a:pPr algn="ctr"/>
              <a:endParaRPr lang="nl-NL" sz="1050" dirty="0">
                <a:solidFill>
                  <a:srgbClr val="000000"/>
                </a:solidFill>
                <a:latin typeface="ARS Maquette Pro" panose="02000603000000020004" pitchFamily="2" charset="77"/>
              </a:endParaRPr>
            </a:p>
            <a:p>
              <a:pPr algn="ctr"/>
              <a:endParaRPr lang="nl-NL" sz="1050" dirty="0">
                <a:solidFill>
                  <a:srgbClr val="000000"/>
                </a:solidFill>
                <a:latin typeface="ARS Maquette Pro" panose="02000603000000020004" pitchFamily="2" charset="77"/>
              </a:endParaRPr>
            </a:p>
            <a:p>
              <a:pPr algn="ctr"/>
              <a:r>
                <a:rPr lang="nl-NL" sz="1050" dirty="0">
                  <a:solidFill>
                    <a:srgbClr val="000000"/>
                  </a:solidFill>
                  <a:latin typeface="ARS Maquette Pro" panose="02000603000000020004" pitchFamily="2" charset="77"/>
                </a:rPr>
                <a:t>Wat kunt u daar zelf in betekenen?</a:t>
              </a:r>
            </a:p>
            <a:p>
              <a:pPr algn="ctr"/>
              <a:endParaRPr lang="nl-NL" sz="1050" dirty="0">
                <a:solidFill>
                  <a:srgbClr val="000000"/>
                </a:solidFill>
                <a:latin typeface="ARS Maquette Pro" panose="02000603000000020004" pitchFamily="2" charset="77"/>
              </a:endParaRPr>
            </a:p>
            <a:p>
              <a:pPr algn="ctr"/>
              <a:r>
                <a:rPr lang="nl-NL" sz="1050" dirty="0">
                  <a:solidFill>
                    <a:srgbClr val="000000"/>
                  </a:solidFill>
                  <a:latin typeface="ARS Maquette Pro" panose="02000603000000020004" pitchFamily="2" charset="77"/>
                </a:rPr>
                <a:t>Wat heeft u nodig van anderen?</a:t>
              </a:r>
            </a:p>
            <a:p>
              <a:pPr algn="ctr"/>
              <a:endParaRPr lang="nl-NL" sz="1050" dirty="0">
                <a:solidFill>
                  <a:srgbClr val="000000"/>
                </a:solidFill>
                <a:latin typeface="ARS Maquette Pro" panose="02000603000000020004" pitchFamily="2" charset="77"/>
              </a:endParaRPr>
            </a:p>
            <a:p>
              <a:pPr algn="ctr"/>
              <a:endParaRPr lang="nl-NL" sz="1050" dirty="0">
                <a:solidFill>
                  <a:srgbClr val="000000"/>
                </a:solidFill>
                <a:latin typeface="ARS Maquette Pro" panose="02000603000000020004" pitchFamily="2" charset="77"/>
              </a:endParaRPr>
            </a:p>
            <a:p>
              <a:pPr algn="ctr"/>
              <a:endParaRPr lang="nl-NL" sz="1050" dirty="0">
                <a:solidFill>
                  <a:srgbClr val="000000"/>
                </a:solidFill>
                <a:latin typeface="ARS Maquette Pro" panose="02000603000000020004" pitchFamily="2" charset="77"/>
              </a:endParaRPr>
            </a:p>
          </p:txBody>
        </p:sp>
        <p:sp>
          <p:nvSpPr>
            <p:cNvPr id="13" name="Wolkvormige toelichting 12">
              <a:extLst>
                <a:ext uri="{FF2B5EF4-FFF2-40B4-BE49-F238E27FC236}">
                  <a16:creationId xmlns:a16="http://schemas.microsoft.com/office/drawing/2014/main" id="{8011B9C4-B8DC-3F48-9ED9-B62C0F561236}"/>
                </a:ext>
              </a:extLst>
            </p:cNvPr>
            <p:cNvSpPr/>
            <p:nvPr/>
          </p:nvSpPr>
          <p:spPr>
            <a:xfrm>
              <a:off x="5858084" y="4070899"/>
              <a:ext cx="2943437" cy="1316440"/>
            </a:xfrm>
            <a:prstGeom prst="cloudCallout">
              <a:avLst>
                <a:gd name="adj1" fmla="val -97569"/>
                <a:gd name="adj2" fmla="val -6095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050" dirty="0">
                <a:solidFill>
                  <a:srgbClr val="000000"/>
                </a:solidFill>
                <a:latin typeface="ARS Maquette Pro" panose="02000603000000020004" pitchFamily="2" charset="77"/>
              </a:endParaRPr>
            </a:p>
            <a:p>
              <a:pPr algn="ctr"/>
              <a:endParaRPr lang="nl-NL" sz="1050" dirty="0">
                <a:solidFill>
                  <a:srgbClr val="000000"/>
                </a:solidFill>
                <a:latin typeface="ARS Maquette Pro" panose="02000603000000020004" pitchFamily="2" charset="77"/>
              </a:endParaRPr>
            </a:p>
            <a:p>
              <a:pPr algn="ctr"/>
              <a:endParaRPr lang="nl-NL" sz="1050" dirty="0">
                <a:solidFill>
                  <a:srgbClr val="000000"/>
                </a:solidFill>
                <a:latin typeface="ARS Maquette Pro" panose="02000603000000020004" pitchFamily="2" charset="77"/>
              </a:endParaRPr>
            </a:p>
            <a:p>
              <a:pPr algn="ctr"/>
              <a:endParaRPr lang="nl-NL" sz="1050" dirty="0">
                <a:solidFill>
                  <a:srgbClr val="000000"/>
                </a:solidFill>
                <a:latin typeface="ARS Maquette Pro" panose="02000603000000020004" pitchFamily="2" charset="77"/>
              </a:endParaRPr>
            </a:p>
            <a:p>
              <a:pPr algn="ctr"/>
              <a:r>
                <a:rPr lang="nl-NL" sz="1050" dirty="0">
                  <a:solidFill>
                    <a:srgbClr val="000000"/>
                  </a:solidFill>
                  <a:latin typeface="ARS Maquette Pro" panose="02000603000000020004" pitchFamily="2" charset="77"/>
                </a:rPr>
                <a:t>Hoe gaan we dat doen?</a:t>
              </a:r>
            </a:p>
            <a:p>
              <a:pPr algn="ctr"/>
              <a:endParaRPr lang="nl-NL" sz="1050" dirty="0">
                <a:solidFill>
                  <a:srgbClr val="000000"/>
                </a:solidFill>
                <a:latin typeface="ARS Maquette Pro" panose="02000603000000020004" pitchFamily="2" charset="77"/>
              </a:endParaRPr>
            </a:p>
            <a:p>
              <a:pPr algn="ctr"/>
              <a:r>
                <a:rPr lang="nl-NL" sz="1050" dirty="0">
                  <a:solidFill>
                    <a:srgbClr val="000000"/>
                  </a:solidFill>
                  <a:latin typeface="ARS Maquette Pro" panose="02000603000000020004" pitchFamily="2" charset="77"/>
                </a:rPr>
                <a:t>Welke afspraken kunnen we maken? </a:t>
              </a:r>
            </a:p>
            <a:p>
              <a:pPr algn="ctr"/>
              <a:endParaRPr lang="nl-NL" sz="1050" dirty="0">
                <a:solidFill>
                  <a:srgbClr val="000000"/>
                </a:solidFill>
                <a:latin typeface="ARS Maquette Pro" panose="02000603000000020004" pitchFamily="2" charset="77"/>
              </a:endParaRPr>
            </a:p>
            <a:p>
              <a:pPr algn="ctr"/>
              <a:endParaRPr lang="nl-NL" sz="1050" dirty="0">
                <a:solidFill>
                  <a:srgbClr val="000000"/>
                </a:solidFill>
                <a:latin typeface="ARS Maquette Pro" panose="02000603000000020004" pitchFamily="2" charset="77"/>
              </a:endParaRPr>
            </a:p>
            <a:p>
              <a:pPr algn="ctr"/>
              <a:endParaRPr lang="nl-NL" sz="1050" dirty="0">
                <a:solidFill>
                  <a:srgbClr val="000000"/>
                </a:solidFill>
                <a:latin typeface="ARS Maquette Pro" panose="02000603000000020004" pitchFamily="2" charset="77"/>
              </a:endParaRPr>
            </a:p>
            <a:p>
              <a:pPr algn="ctr"/>
              <a:endParaRPr lang="nl-NL" sz="1050" dirty="0">
                <a:solidFill>
                  <a:srgbClr val="000000"/>
                </a:solidFill>
                <a:latin typeface="ARS Maquette Pro" panose="02000603000000020004" pitchFamily="2" charset="77"/>
              </a:endParaRPr>
            </a:p>
          </p:txBody>
        </p:sp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8A6A0ACE-1553-6E41-9127-442D73A4C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5652" y="4246405"/>
              <a:ext cx="948250" cy="11078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771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2436A87-72C8-7D49-8657-5561DC0C5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372" y="1521499"/>
            <a:ext cx="4635255" cy="2648717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E4878DD7-AA1C-984D-B6F2-179D152F5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KLANTGELUK VRAAGT OM ANDERS DENKEN</a:t>
            </a:r>
            <a:endParaRPr lang="nl-NL" sz="2800" dirty="0"/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656CF25F-5FC8-9E45-AC4E-2CB5BBFE3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8" y="1218614"/>
            <a:ext cx="8229600" cy="3980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1400" dirty="0">
                <a:latin typeface="ARS Maquette Pro" panose="02000603000000020004" pitchFamily="2" charset="77"/>
              </a:rPr>
              <a:t>Zelfreflectie is niet altijd gemakkelijk voor klanten.</a:t>
            </a:r>
          </a:p>
        </p:txBody>
      </p:sp>
      <p:sp>
        <p:nvSpPr>
          <p:cNvPr id="16" name="Tijdelijke aanduiding voor inhoud 3">
            <a:extLst>
              <a:ext uri="{FF2B5EF4-FFF2-40B4-BE49-F238E27FC236}">
                <a16:creationId xmlns:a16="http://schemas.microsoft.com/office/drawing/2014/main" id="{4DCFC7CD-5831-C244-A478-CFF0DEA6B929}"/>
              </a:ext>
            </a:extLst>
          </p:cNvPr>
          <p:cNvSpPr txBox="1">
            <a:spLocks/>
          </p:cNvSpPr>
          <p:nvPr/>
        </p:nvSpPr>
        <p:spPr>
          <a:xfrm>
            <a:off x="457198" y="4269606"/>
            <a:ext cx="8229600" cy="398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400" dirty="0">
                <a:latin typeface="ARS Maquette Pro" panose="02000603000000020004" pitchFamily="2" charset="77"/>
              </a:rPr>
              <a:t>Anders denken is op zoek naar wat wel kan en haalbaar is.</a:t>
            </a:r>
          </a:p>
          <a:p>
            <a:pPr marL="0" indent="0" algn="ctr">
              <a:buNone/>
            </a:pPr>
            <a:r>
              <a:rPr lang="nl-NL" sz="1400" dirty="0">
                <a:latin typeface="ARS Maquette Pro" panose="02000603000000020004" pitchFamily="2" charset="77"/>
              </a:rPr>
              <a:t>Dat gaat soms met heel kleine stapjes.</a:t>
            </a:r>
          </a:p>
        </p:txBody>
      </p:sp>
    </p:spTree>
    <p:extLst>
      <p:ext uri="{BB962C8B-B14F-4D97-AF65-F5344CB8AC3E}">
        <p14:creationId xmlns:p14="http://schemas.microsoft.com/office/powerpoint/2010/main" val="616395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E4878DD7-AA1C-984D-B6F2-179D152F5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DE KRACHT VAN GOED KLINISCH REDENEREN</a:t>
            </a:r>
            <a:endParaRPr lang="nl-NL" sz="2800" dirty="0"/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656CF25F-5FC8-9E45-AC4E-2CB5BBFE3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63888"/>
            <a:ext cx="8229600" cy="381586"/>
          </a:xfrm>
        </p:spPr>
        <p:txBody>
          <a:bodyPr>
            <a:noAutofit/>
          </a:bodyPr>
          <a:lstStyle/>
          <a:p>
            <a:pPr marL="0" indent="0" algn="ctr">
              <a:buClr>
                <a:srgbClr val="E7792B"/>
              </a:buClr>
              <a:buNone/>
            </a:pPr>
            <a:endParaRPr lang="nl-NL" sz="1400" dirty="0">
              <a:latin typeface="ARS Maquette Pro" panose="02000603000000020004" pitchFamily="2" charset="77"/>
            </a:endParaRPr>
          </a:p>
          <a:p>
            <a:pPr>
              <a:buClr>
                <a:srgbClr val="E7792B"/>
              </a:buClr>
            </a:pPr>
            <a:r>
              <a:rPr lang="nl-NL" sz="1400" dirty="0">
                <a:latin typeface="ARS Maquette Pro" panose="02000603000000020004" pitchFamily="2" charset="77"/>
              </a:rPr>
              <a:t>Continu en niet éénmalig;</a:t>
            </a:r>
          </a:p>
          <a:p>
            <a:pPr>
              <a:buClr>
                <a:srgbClr val="E7792B"/>
              </a:buClr>
            </a:pPr>
            <a:endParaRPr lang="nl-NL" sz="1400" dirty="0">
              <a:latin typeface="ARS Maquette Pro" panose="02000603000000020004" pitchFamily="2" charset="77"/>
            </a:endParaRPr>
          </a:p>
          <a:p>
            <a:pPr>
              <a:buClr>
                <a:srgbClr val="E7792B"/>
              </a:buClr>
            </a:pPr>
            <a:r>
              <a:rPr lang="nl-NL" sz="1400" dirty="0">
                <a:latin typeface="ARS Maquette Pro" panose="02000603000000020004" pitchFamily="2" charset="77"/>
              </a:rPr>
              <a:t>Intensieve betrokkenheid van wijkverpleegkundige;</a:t>
            </a:r>
          </a:p>
          <a:p>
            <a:pPr>
              <a:buClr>
                <a:srgbClr val="E7792B"/>
              </a:buClr>
            </a:pPr>
            <a:endParaRPr lang="nl-NL" sz="1400" dirty="0">
              <a:latin typeface="ARS Maquette Pro" panose="02000603000000020004" pitchFamily="2" charset="77"/>
            </a:endParaRPr>
          </a:p>
          <a:p>
            <a:pPr>
              <a:buClr>
                <a:srgbClr val="E7792B"/>
              </a:buClr>
            </a:pPr>
            <a:r>
              <a:rPr lang="nl-NL" sz="1400" dirty="0">
                <a:latin typeface="ARS Maquette Pro" panose="02000603000000020004" pitchFamily="2" charset="77"/>
              </a:rPr>
              <a:t>De context van de klant verandert voortdurend;</a:t>
            </a:r>
          </a:p>
          <a:p>
            <a:pPr>
              <a:buClr>
                <a:srgbClr val="E7792B"/>
              </a:buClr>
            </a:pPr>
            <a:endParaRPr lang="nl-NL" sz="1400" dirty="0">
              <a:latin typeface="ARS Maquette Pro" panose="02000603000000020004" pitchFamily="2" charset="77"/>
            </a:endParaRPr>
          </a:p>
          <a:p>
            <a:pPr>
              <a:buClr>
                <a:srgbClr val="E7792B"/>
              </a:buClr>
            </a:pPr>
            <a:r>
              <a:rPr lang="nl-NL" sz="1400" dirty="0">
                <a:latin typeface="ARS Maquette Pro" panose="02000603000000020004" pitchFamily="2" charset="77"/>
              </a:rPr>
              <a:t>Maakt onderbouwing van gemaakte keuzes mogelijk;</a:t>
            </a:r>
          </a:p>
          <a:p>
            <a:pPr>
              <a:buClr>
                <a:srgbClr val="E7792B"/>
              </a:buClr>
            </a:pPr>
            <a:endParaRPr lang="nl-NL" sz="1400" dirty="0">
              <a:latin typeface="ARS Maquette Pro" panose="02000603000000020004" pitchFamily="2" charset="77"/>
            </a:endParaRPr>
          </a:p>
          <a:p>
            <a:pPr>
              <a:buClr>
                <a:srgbClr val="E7792B"/>
              </a:buClr>
            </a:pPr>
            <a:r>
              <a:rPr lang="nl-NL" sz="1400" dirty="0">
                <a:latin typeface="ARS Maquette Pro" panose="02000603000000020004" pitchFamily="2" charset="77"/>
              </a:rPr>
              <a:t>Goede verslaglegging is basis voor verantwoording:</a:t>
            </a:r>
          </a:p>
          <a:p>
            <a:pPr>
              <a:buClr>
                <a:srgbClr val="E7792B"/>
              </a:buClr>
            </a:pPr>
            <a:endParaRPr lang="nl-NL" sz="1400" dirty="0">
              <a:latin typeface="ARS Maquette Pro" panose="02000603000000020004" pitchFamily="2" charset="77"/>
            </a:endParaRPr>
          </a:p>
          <a:p>
            <a:pPr>
              <a:buClr>
                <a:srgbClr val="E7792B"/>
              </a:buClr>
            </a:pPr>
            <a:r>
              <a:rPr lang="nl-NL" sz="1400" dirty="0">
                <a:latin typeface="ARS Maquette Pro" panose="02000603000000020004" pitchFamily="2" charset="77"/>
              </a:rPr>
              <a:t>Goede verslaglegging is geen administratieve last, maar randvoorwaarde voor professioneel handelen en continu leren en (door) ontwikkelen.</a:t>
            </a:r>
          </a:p>
          <a:p>
            <a:pPr marL="0" indent="0">
              <a:buClr>
                <a:srgbClr val="E7792B"/>
              </a:buClr>
              <a:buNone/>
            </a:pPr>
            <a:endParaRPr lang="nl-NL" sz="1400" dirty="0">
              <a:latin typeface="ARS Maquette Pro" panose="02000603000000020004" pitchFamily="2" charset="77"/>
            </a:endParaRPr>
          </a:p>
          <a:p>
            <a:pPr>
              <a:buClr>
                <a:srgbClr val="E7792B"/>
              </a:buClr>
            </a:pPr>
            <a:endParaRPr lang="nl-NL" sz="1400" dirty="0">
              <a:latin typeface="ARS Maquette Pro" panose="02000603000000020004" pitchFamily="2" charset="77"/>
            </a:endParaRPr>
          </a:p>
          <a:p>
            <a:pPr marL="0" indent="0">
              <a:buClr>
                <a:srgbClr val="E7792B"/>
              </a:buClr>
              <a:buNone/>
            </a:pPr>
            <a:endParaRPr lang="nl-NL" sz="1400" dirty="0">
              <a:latin typeface="ARS Maquette Pro" panose="02000603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86390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E4878DD7-AA1C-984D-B6F2-179D152F5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latin typeface="Filson Soft Regular"/>
                <a:cs typeface="Filson Soft Regular"/>
              </a:rPr>
              <a:t>KLANTGELUK VRAAGT OM ANDERS </a:t>
            </a:r>
            <a: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DENKEN</a:t>
            </a:r>
            <a:endParaRPr lang="nl-NL" sz="2800" dirty="0"/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656CF25F-5FC8-9E45-AC4E-2CB5BBFE3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8" y="1218615"/>
            <a:ext cx="8229600" cy="3815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1600" dirty="0">
                <a:latin typeface="ARS Maquette Pro" panose="02000603000000020004" pitchFamily="2" charset="77"/>
              </a:rPr>
              <a:t>Ons professionele referentiekader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B3539D2-9B66-D94A-A0AE-200F912D373B}"/>
              </a:ext>
            </a:extLst>
          </p:cNvPr>
          <p:cNvSpPr txBox="1"/>
          <p:nvPr/>
        </p:nvSpPr>
        <p:spPr>
          <a:xfrm>
            <a:off x="449449" y="3950139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latin typeface="ARS Maquette Pro" panose="02000603000000020004" pitchFamily="2" charset="77"/>
              </a:rPr>
              <a:t>Het leven zoals de klant dat wil leven</a:t>
            </a:r>
          </a:p>
        </p:txBody>
      </p:sp>
      <p:grpSp>
        <p:nvGrpSpPr>
          <p:cNvPr id="8" name="Groeperen 31">
            <a:extLst>
              <a:ext uri="{FF2B5EF4-FFF2-40B4-BE49-F238E27FC236}">
                <a16:creationId xmlns:a16="http://schemas.microsoft.com/office/drawing/2014/main" id="{AF0A0AC5-D8D0-E44B-A4AB-7DE76D4B2F4B}"/>
              </a:ext>
            </a:extLst>
          </p:cNvPr>
          <p:cNvGrpSpPr/>
          <p:nvPr/>
        </p:nvGrpSpPr>
        <p:grpSpPr>
          <a:xfrm>
            <a:off x="4363188" y="1677691"/>
            <a:ext cx="393334" cy="2159875"/>
            <a:chOff x="3631011" y="1858384"/>
            <a:chExt cx="484632" cy="2661213"/>
          </a:xfrm>
        </p:grpSpPr>
        <p:sp>
          <p:nvSpPr>
            <p:cNvPr id="14" name="Pijl omlaag 13">
              <a:extLst>
                <a:ext uri="{FF2B5EF4-FFF2-40B4-BE49-F238E27FC236}">
                  <a16:creationId xmlns:a16="http://schemas.microsoft.com/office/drawing/2014/main" id="{4B1FF391-D544-8749-A164-63A016881D89}"/>
                </a:ext>
              </a:extLst>
            </p:cNvPr>
            <p:cNvSpPr/>
            <p:nvPr/>
          </p:nvSpPr>
          <p:spPr>
            <a:xfrm>
              <a:off x="3631011" y="1858384"/>
              <a:ext cx="484632" cy="1335454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98480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Pijl omhoog 14">
              <a:extLst>
                <a:ext uri="{FF2B5EF4-FFF2-40B4-BE49-F238E27FC236}">
                  <a16:creationId xmlns:a16="http://schemas.microsoft.com/office/drawing/2014/main" id="{50467C56-D535-384C-AA86-A1B1261643DC}"/>
                </a:ext>
              </a:extLst>
            </p:cNvPr>
            <p:cNvSpPr/>
            <p:nvPr/>
          </p:nvSpPr>
          <p:spPr>
            <a:xfrm>
              <a:off x="3631011" y="3193838"/>
              <a:ext cx="484632" cy="1325759"/>
            </a:xfrm>
            <a:prstGeom prst="up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98480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9" name="Tekstvak 18">
            <a:extLst>
              <a:ext uri="{FF2B5EF4-FFF2-40B4-BE49-F238E27FC236}">
                <a16:creationId xmlns:a16="http://schemas.microsoft.com/office/drawing/2014/main" id="{D7642359-8E63-4F44-B1A5-191D23A78613}"/>
              </a:ext>
            </a:extLst>
          </p:cNvPr>
          <p:cNvSpPr txBox="1"/>
          <p:nvPr/>
        </p:nvSpPr>
        <p:spPr>
          <a:xfrm>
            <a:off x="5398138" y="2329295"/>
            <a:ext cx="3107602" cy="954107"/>
          </a:xfrm>
          <a:prstGeom prst="rect">
            <a:avLst/>
          </a:prstGeom>
          <a:noFill/>
          <a:ln>
            <a:solidFill>
              <a:srgbClr val="9848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b="1" i="1" dirty="0">
                <a:latin typeface="ARS Maquette Pro" panose="02000603000000020004" pitchFamily="2" charset="77"/>
              </a:rPr>
              <a:t>Klinisch redeneren is ons ‘gereedschap’ </a:t>
            </a:r>
            <a:endParaRPr lang="nl-NL" sz="1400" b="1" dirty="0">
              <a:latin typeface="ARS Maquette Pro" panose="02000603000000020004" pitchFamily="2" charset="77"/>
            </a:endParaRPr>
          </a:p>
          <a:p>
            <a:pPr algn="ctr"/>
            <a:r>
              <a:rPr lang="nl-NL" sz="1400" b="1" dirty="0">
                <a:latin typeface="ARS Maquette Pro" panose="02000603000000020004" pitchFamily="2" charset="77"/>
              </a:rPr>
              <a:t>Wij noemen dat context gerelateerd (klinisch) redeneren 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8A1A8163-93C9-4F1D-A0FC-0CF21BCB86D8}"/>
              </a:ext>
            </a:extLst>
          </p:cNvPr>
          <p:cNvSpPr txBox="1"/>
          <p:nvPr/>
        </p:nvSpPr>
        <p:spPr>
          <a:xfrm>
            <a:off x="740478" y="2329295"/>
            <a:ext cx="2981094" cy="73866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latin typeface="ARS Maquette Pro" panose="02000603000000020004" pitchFamily="2" charset="77"/>
              </a:rPr>
              <a:t>Het kunnen maken van deze verbinding is de essentie van </a:t>
            </a:r>
          </a:p>
          <a:p>
            <a:pPr algn="ctr"/>
            <a:r>
              <a:rPr lang="nl-NL" sz="1400" b="1" dirty="0">
                <a:latin typeface="ARS Maquette Pro" panose="02000603000000020004" pitchFamily="2" charset="77"/>
              </a:rPr>
              <a:t>Wijkverpleegkundig Meesterschap</a:t>
            </a:r>
          </a:p>
        </p:txBody>
      </p:sp>
    </p:spTree>
    <p:extLst>
      <p:ext uri="{BB962C8B-B14F-4D97-AF65-F5344CB8AC3E}">
        <p14:creationId xmlns:p14="http://schemas.microsoft.com/office/powerpoint/2010/main" val="1334136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E4878DD7-AA1C-984D-B6F2-179D152F5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nl-NL" sz="2800" b="1" dirty="0">
                <a:latin typeface="Filson Soft Regular"/>
                <a:cs typeface="Filson Soft Regular"/>
              </a:rPr>
              <a:t>KIJKEN EN DENKEN VANUIT KLANTGELUK LEIDT TOT: </a:t>
            </a:r>
            <a: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ANDERS DOEN</a:t>
            </a:r>
            <a:endParaRPr lang="nl-NL" sz="2800" dirty="0"/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656CF25F-5FC8-9E45-AC4E-2CB5BBFE3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81586"/>
          </a:xfrm>
        </p:spPr>
        <p:txBody>
          <a:bodyPr>
            <a:noAutofit/>
          </a:bodyPr>
          <a:lstStyle/>
          <a:p>
            <a:pPr marL="0" indent="0" algn="ctr">
              <a:buClr>
                <a:srgbClr val="E7792B"/>
              </a:buClr>
              <a:buNone/>
            </a:pPr>
            <a:r>
              <a:rPr lang="nl-NL" sz="1400" b="1" dirty="0">
                <a:latin typeface="ARS Maquette Pro" panose="02000603000000020004" pitchFamily="2" charset="77"/>
              </a:rPr>
              <a:t>Anders doen leidt tot klantgeluk!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95542BD-8F31-554F-937E-0E7781FB50A6}"/>
              </a:ext>
            </a:extLst>
          </p:cNvPr>
          <p:cNvSpPr txBox="1">
            <a:spLocks/>
          </p:cNvSpPr>
          <p:nvPr/>
        </p:nvSpPr>
        <p:spPr>
          <a:xfrm>
            <a:off x="457200" y="4600238"/>
            <a:ext cx="8229600" cy="381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400" dirty="0">
                <a:latin typeface="ARS Maquette Pro" panose="02000603000000020004" pitchFamily="2" charset="77"/>
              </a:rPr>
              <a:t>Anders doen: afspraken over ander type interventies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307CEA7-933D-F24B-8499-2E4C1DFD5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960" y="1479737"/>
            <a:ext cx="4093034" cy="2656882"/>
          </a:xfrm>
          <a:prstGeom prst="rect">
            <a:avLst/>
          </a:prstGeom>
        </p:spPr>
      </p:pic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FF3BC1DE-EFB0-534B-BA8C-9CD479885186}"/>
              </a:ext>
            </a:extLst>
          </p:cNvPr>
          <p:cNvCxnSpPr/>
          <p:nvPr/>
        </p:nvCxnSpPr>
        <p:spPr>
          <a:xfrm>
            <a:off x="5290327" y="3808911"/>
            <a:ext cx="0" cy="740566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16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39615" y="1597819"/>
            <a:ext cx="5171475" cy="1964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dirty="0">
                <a:solidFill>
                  <a:schemeClr val="bg1"/>
                </a:solidFill>
                <a:latin typeface="Filson Soft Regular"/>
                <a:cs typeface="Filson Soft Regular"/>
              </a:rPr>
              <a:t>EEN </a:t>
            </a:r>
            <a: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NIEUWE</a:t>
            </a:r>
            <a:r>
              <a:rPr lang="nl-NL" sz="2800" b="1" dirty="0">
                <a:solidFill>
                  <a:schemeClr val="bg1"/>
                </a:solidFill>
                <a:latin typeface="Filson Soft Regular"/>
                <a:cs typeface="Filson Soft Regular"/>
              </a:rPr>
              <a:t> </a:t>
            </a:r>
            <a:br>
              <a:rPr lang="nl-NL" sz="2800" b="1" dirty="0">
                <a:solidFill>
                  <a:schemeClr val="bg1"/>
                </a:solidFill>
                <a:latin typeface="Filson Soft Regular"/>
                <a:cs typeface="Filson Soft Regular"/>
              </a:rPr>
            </a:br>
            <a:r>
              <a:rPr lang="nl-NL" sz="2800" b="1" dirty="0">
                <a:solidFill>
                  <a:schemeClr val="bg1"/>
                </a:solidFill>
                <a:latin typeface="Filson Soft Regular"/>
                <a:cs typeface="Filson Soft Regular"/>
              </a:rPr>
              <a:t>KIJK OP GELUK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89D457A-E89B-5341-87FA-7E18BAD495D6}"/>
              </a:ext>
            </a:extLst>
          </p:cNvPr>
          <p:cNvSpPr txBox="1">
            <a:spLocks/>
          </p:cNvSpPr>
          <p:nvPr/>
        </p:nvSpPr>
        <p:spPr>
          <a:xfrm>
            <a:off x="439614" y="3562513"/>
            <a:ext cx="5171475" cy="1156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400" b="1" dirty="0">
                <a:solidFill>
                  <a:schemeClr val="bg1"/>
                </a:solidFill>
                <a:latin typeface="Filson Soft Regular"/>
                <a:cs typeface="Filson Soft Regular"/>
              </a:rPr>
              <a:t>SONJA BRUMMELAAR</a:t>
            </a:r>
          </a:p>
          <a:p>
            <a:pPr algn="l"/>
            <a:r>
              <a:rPr lang="nl-NL" sz="1400" b="1" dirty="0">
                <a:solidFill>
                  <a:srgbClr val="E7792B"/>
                </a:solidFill>
                <a:latin typeface="Filson Soft Regular"/>
                <a:cs typeface="Filson Soft Regular"/>
              </a:rPr>
              <a:t>13 NOVEMBER 2019</a:t>
            </a:r>
          </a:p>
        </p:txBody>
      </p:sp>
    </p:spTree>
    <p:extLst>
      <p:ext uri="{BB962C8B-B14F-4D97-AF65-F5344CB8AC3E}">
        <p14:creationId xmlns:p14="http://schemas.microsoft.com/office/powerpoint/2010/main" val="2167189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312227" y="1597819"/>
            <a:ext cx="4821115" cy="1964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dirty="0">
                <a:solidFill>
                  <a:schemeClr val="bg1"/>
                </a:solidFill>
                <a:latin typeface="Filson Soft Regular"/>
                <a:cs typeface="Filson Soft Regular"/>
              </a:rPr>
              <a:t>FILMPJE</a:t>
            </a:r>
          </a:p>
          <a:p>
            <a:pPr algn="l"/>
            <a:r>
              <a:rPr lang="nl-NL" sz="1400" b="1" dirty="0">
                <a:solidFill>
                  <a:schemeClr val="bg1"/>
                </a:solidFill>
                <a:latin typeface="Filson Soft Regular"/>
                <a:cs typeface="Filson Soft Regular"/>
              </a:rPr>
              <a:t>(SWITCH)</a:t>
            </a:r>
          </a:p>
        </p:txBody>
      </p:sp>
    </p:spTree>
    <p:extLst>
      <p:ext uri="{BB962C8B-B14F-4D97-AF65-F5344CB8AC3E}">
        <p14:creationId xmlns:p14="http://schemas.microsoft.com/office/powerpoint/2010/main" val="3801545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312227" y="1597819"/>
            <a:ext cx="4821115" cy="1964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>
                <a:solidFill>
                  <a:schemeClr val="bg1"/>
                </a:solidFill>
                <a:latin typeface="Filson Soft Regular"/>
                <a:cs typeface="Filson Soft Regular"/>
              </a:rPr>
              <a:t>FILMPJE</a:t>
            </a:r>
            <a:endParaRPr lang="nl-NL" sz="2800" b="1" dirty="0">
              <a:solidFill>
                <a:schemeClr val="bg1"/>
              </a:solidFill>
              <a:latin typeface="Filson Soft Regular"/>
              <a:cs typeface="Filson Soft Regular"/>
            </a:endParaRPr>
          </a:p>
        </p:txBody>
      </p:sp>
      <p:pic>
        <p:nvPicPr>
          <p:cNvPr id="2" name="Onlinemedia 1" descr="Sensire Een Nieuwe Kijk op de Wijk 2">
            <a:hlinkClick r:id="" action="ppaction://media"/>
            <a:extLst>
              <a:ext uri="{FF2B5EF4-FFF2-40B4-BE49-F238E27FC236}">
                <a16:creationId xmlns:a16="http://schemas.microsoft.com/office/drawing/2014/main" id="{5E258909-BA28-3F44-9F6D-08E215EAEC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68147" y="319583"/>
            <a:ext cx="8007705" cy="450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4013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312227" y="1597819"/>
            <a:ext cx="4821115" cy="1964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dirty="0">
                <a:solidFill>
                  <a:schemeClr val="bg1"/>
                </a:solidFill>
                <a:latin typeface="Filson Soft Regular"/>
                <a:cs typeface="Filson Soft Regular"/>
              </a:rPr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1349930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2616" y="1597819"/>
            <a:ext cx="3751384" cy="1964694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chemeClr val="bg1"/>
                </a:solidFill>
                <a:latin typeface="Filson Soft Regular"/>
                <a:cs typeface="Filson Soft Regular"/>
              </a:rPr>
              <a:t>EEN </a:t>
            </a:r>
            <a: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NIEUWE</a:t>
            </a:r>
            <a:r>
              <a:rPr lang="nl-NL" sz="2800" b="1" dirty="0">
                <a:solidFill>
                  <a:schemeClr val="bg1"/>
                </a:solidFill>
                <a:latin typeface="Filson Soft Regular"/>
                <a:cs typeface="Filson Soft Regular"/>
              </a:rPr>
              <a:t> </a:t>
            </a:r>
            <a:br>
              <a:rPr lang="nl-NL" sz="2800" b="1" dirty="0">
                <a:solidFill>
                  <a:schemeClr val="bg1"/>
                </a:solidFill>
                <a:latin typeface="Filson Soft Regular"/>
                <a:cs typeface="Filson Soft Regular"/>
              </a:rPr>
            </a:br>
            <a:r>
              <a:rPr lang="nl-NL" sz="2800" b="1" dirty="0">
                <a:solidFill>
                  <a:schemeClr val="bg1"/>
                </a:solidFill>
                <a:latin typeface="Filson Soft Regular"/>
                <a:cs typeface="Filson Soft Regular"/>
              </a:rPr>
              <a:t>KIJK OP DE WIJK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392616" y="1107192"/>
            <a:ext cx="3751384" cy="1150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>
                <a:solidFill>
                  <a:srgbClr val="FFFFFF"/>
                </a:solidFill>
                <a:latin typeface="Filson Soft Regular"/>
                <a:cs typeface="Filson Soft Regular"/>
              </a:rPr>
              <a:t>SENSIRE CONGRES</a:t>
            </a:r>
          </a:p>
          <a:p>
            <a:pPr algn="l"/>
            <a:r>
              <a:rPr lang="nl-NL" sz="1200" b="1" dirty="0">
                <a:solidFill>
                  <a:srgbClr val="FFFFFF"/>
                </a:solidFill>
                <a:latin typeface="Filson Soft Regular"/>
                <a:cs typeface="Filson Soft Regular"/>
              </a:rPr>
              <a:t>13 NOVEMBER 2019</a:t>
            </a:r>
          </a:p>
          <a:p>
            <a:pPr algn="l"/>
            <a:r>
              <a:rPr lang="nl-NL" sz="1200" b="1" dirty="0">
                <a:solidFill>
                  <a:srgbClr val="FFFFFF"/>
                </a:solidFill>
                <a:latin typeface="Filson Soft Regular"/>
                <a:cs typeface="Filson Soft Regular"/>
              </a:rPr>
              <a:t>HET KOELHUIS ZUTPHEN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392616" y="2939432"/>
            <a:ext cx="3751384" cy="1150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>
                <a:solidFill>
                  <a:srgbClr val="FFFFFF"/>
                </a:solidFill>
                <a:latin typeface="Filson Soft Regular"/>
                <a:cs typeface="Filson Soft Regular"/>
              </a:rPr>
              <a:t>WIJKVERPLEEGKUNDIGEN </a:t>
            </a:r>
          </a:p>
          <a:p>
            <a:pPr algn="l"/>
            <a:r>
              <a:rPr lang="nl-NL" sz="1200" b="1" dirty="0">
                <a:solidFill>
                  <a:srgbClr val="FFFFFF"/>
                </a:solidFill>
                <a:latin typeface="Filson Soft Regular"/>
                <a:cs typeface="Filson Soft Regular"/>
              </a:rPr>
              <a:t>VAN SENSIRE PRESENTEREN </a:t>
            </a:r>
          </a:p>
          <a:p>
            <a:pPr algn="l"/>
            <a:r>
              <a:rPr lang="nl-NL" sz="1200" b="1" dirty="0">
                <a:solidFill>
                  <a:srgbClr val="FFFFFF"/>
                </a:solidFill>
                <a:latin typeface="Filson Soft Regular"/>
                <a:cs typeface="Filson Soft Regular"/>
              </a:rPr>
              <a:t>WIJKVERPLEEGKUNDIG MEESTERSCHAP</a:t>
            </a:r>
          </a:p>
        </p:txBody>
      </p:sp>
    </p:spTree>
    <p:extLst>
      <p:ext uri="{BB962C8B-B14F-4D97-AF65-F5344CB8AC3E}">
        <p14:creationId xmlns:p14="http://schemas.microsoft.com/office/powerpoint/2010/main" val="3063318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439615" y="1597819"/>
            <a:ext cx="5171475" cy="1964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dirty="0">
                <a:solidFill>
                  <a:schemeClr val="bg1"/>
                </a:solidFill>
                <a:latin typeface="Filson Soft Regular"/>
                <a:cs typeface="Filson Soft Regular"/>
              </a:rPr>
              <a:t>EVEN VOORSTELLEN </a:t>
            </a:r>
          </a:p>
        </p:txBody>
      </p:sp>
    </p:spTree>
    <p:extLst>
      <p:ext uri="{BB962C8B-B14F-4D97-AF65-F5344CB8AC3E}">
        <p14:creationId xmlns:p14="http://schemas.microsoft.com/office/powerpoint/2010/main" val="2922992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INHOUD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E27C38"/>
              </a:buClr>
            </a:pPr>
            <a:r>
              <a:rPr lang="nl-NL" sz="1400" dirty="0">
                <a:latin typeface="ARS Maquette Pro" panose="02000603000000020004" pitchFamily="2" charset="77"/>
              </a:rPr>
              <a:t>Inleiding: </a:t>
            </a:r>
          </a:p>
          <a:p>
            <a:pPr lvl="1">
              <a:buClr>
                <a:srgbClr val="E27C38"/>
              </a:buClr>
            </a:pPr>
            <a:r>
              <a:rPr lang="nl-NL" sz="1400" dirty="0">
                <a:latin typeface="ARS Maquette Pro" panose="02000603000000020004" pitchFamily="2" charset="77"/>
              </a:rPr>
              <a:t> Weer eigenaar van ons eigen proces</a:t>
            </a:r>
          </a:p>
          <a:p>
            <a:pPr marL="457200" lvl="1" indent="0">
              <a:buClr>
                <a:srgbClr val="E27C38"/>
              </a:buClr>
              <a:buNone/>
            </a:pPr>
            <a:endParaRPr lang="nl-NL" sz="1400" dirty="0">
              <a:latin typeface="ARS Maquette Pro" panose="02000603000000020004" pitchFamily="2" charset="77"/>
            </a:endParaRPr>
          </a:p>
          <a:p>
            <a:pPr>
              <a:buClr>
                <a:srgbClr val="E27C38"/>
              </a:buClr>
            </a:pPr>
            <a:r>
              <a:rPr lang="nl-NL" sz="1400" dirty="0">
                <a:latin typeface="ARS Maquette Pro" panose="02000603000000020004" pitchFamily="2" charset="77"/>
              </a:rPr>
              <a:t>Een nieuwe kijk op geluk a.d.h.v. drie thema’s:</a:t>
            </a:r>
          </a:p>
          <a:p>
            <a:pPr lvl="1">
              <a:buClr>
                <a:srgbClr val="E27C38"/>
              </a:buClr>
            </a:pPr>
            <a:r>
              <a:rPr lang="nl-NL" sz="1400" dirty="0">
                <a:latin typeface="ARS Maquette Pro" panose="02000603000000020004" pitchFamily="2" charset="77"/>
              </a:rPr>
              <a:t>Anders kijken;</a:t>
            </a:r>
          </a:p>
          <a:p>
            <a:pPr lvl="1">
              <a:buClr>
                <a:srgbClr val="E27C38"/>
              </a:buClr>
            </a:pPr>
            <a:r>
              <a:rPr lang="nl-NL" sz="1400" dirty="0">
                <a:latin typeface="ARS Maquette Pro" panose="02000603000000020004" pitchFamily="2" charset="77"/>
              </a:rPr>
              <a:t>Anders denken;</a:t>
            </a:r>
          </a:p>
          <a:p>
            <a:pPr lvl="1">
              <a:buClr>
                <a:srgbClr val="E27C38"/>
              </a:buClr>
            </a:pPr>
            <a:r>
              <a:rPr lang="nl-NL" sz="1400" dirty="0">
                <a:latin typeface="ARS Maquette Pro" panose="02000603000000020004" pitchFamily="2" charset="77"/>
              </a:rPr>
              <a:t>Anders doen.</a:t>
            </a:r>
          </a:p>
        </p:txBody>
      </p:sp>
    </p:spTree>
    <p:extLst>
      <p:ext uri="{BB962C8B-B14F-4D97-AF65-F5344CB8AC3E}">
        <p14:creationId xmlns:p14="http://schemas.microsoft.com/office/powerpoint/2010/main" val="124657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312227" y="1597819"/>
            <a:ext cx="4821115" cy="1964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dirty="0">
                <a:solidFill>
                  <a:schemeClr val="bg1"/>
                </a:solidFill>
                <a:latin typeface="Filson Soft Regular"/>
                <a:cs typeface="Filson Soft Regular"/>
              </a:rPr>
              <a:t>FILMPJE</a:t>
            </a:r>
          </a:p>
          <a:p>
            <a:pPr algn="l"/>
            <a:r>
              <a:rPr lang="nl-NL" sz="1400" b="1" dirty="0">
                <a:solidFill>
                  <a:schemeClr val="bg1"/>
                </a:solidFill>
                <a:latin typeface="Filson Soft Regular"/>
                <a:cs typeface="Filson Soft Regular"/>
              </a:rPr>
              <a:t>(SWITCH)</a:t>
            </a:r>
          </a:p>
        </p:txBody>
      </p:sp>
    </p:spTree>
    <p:extLst>
      <p:ext uri="{BB962C8B-B14F-4D97-AF65-F5344CB8AC3E}">
        <p14:creationId xmlns:p14="http://schemas.microsoft.com/office/powerpoint/2010/main" val="59082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HET VERPLEEGKUNDIG PROCES IS DE BASIS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774953"/>
          </a:xfrm>
        </p:spPr>
        <p:txBody>
          <a:bodyPr>
            <a:noAutofit/>
          </a:bodyPr>
          <a:lstStyle/>
          <a:p>
            <a:pPr>
              <a:buClr>
                <a:srgbClr val="E7792B"/>
              </a:buClr>
            </a:pPr>
            <a:r>
              <a:rPr lang="nl-NL" sz="1400" dirty="0">
                <a:latin typeface="ARS Maquette Pro" panose="02000603000000020004" pitchFamily="2" charset="77"/>
              </a:rPr>
              <a:t>Het verpleegkundig proces is cyclisch en dynamisch;</a:t>
            </a:r>
            <a:endParaRPr lang="nl-NL" sz="800" dirty="0">
              <a:latin typeface="ARS Maquette Pro" panose="02000603000000020004" pitchFamily="2" charset="77"/>
            </a:endParaRPr>
          </a:p>
          <a:p>
            <a:pPr>
              <a:buClr>
                <a:srgbClr val="E7792B"/>
              </a:buClr>
            </a:pPr>
            <a:r>
              <a:rPr lang="nl-NL" sz="1400" dirty="0">
                <a:latin typeface="ARS Maquette Pro" panose="02000603000000020004" pitchFamily="2" charset="77"/>
              </a:rPr>
              <a:t>Het is ons proces en onze methodiek om systematisch te handelen!</a:t>
            </a:r>
          </a:p>
        </p:txBody>
      </p:sp>
      <p:grpSp>
        <p:nvGrpSpPr>
          <p:cNvPr id="4" name="Groeperen 1">
            <a:extLst>
              <a:ext uri="{FF2B5EF4-FFF2-40B4-BE49-F238E27FC236}">
                <a16:creationId xmlns:a16="http://schemas.microsoft.com/office/drawing/2014/main" id="{EEB7ED82-3BDD-C14D-AB27-CE52E1397663}"/>
              </a:ext>
            </a:extLst>
          </p:cNvPr>
          <p:cNvGrpSpPr/>
          <p:nvPr/>
        </p:nvGrpSpPr>
        <p:grpSpPr>
          <a:xfrm>
            <a:off x="1755544" y="2044957"/>
            <a:ext cx="5304710" cy="2614791"/>
            <a:chOff x="3563506" y="2278575"/>
            <a:chExt cx="5304710" cy="3828316"/>
          </a:xfrm>
        </p:grpSpPr>
        <p:grpSp>
          <p:nvGrpSpPr>
            <p:cNvPr id="5" name="Groeperen 2">
              <a:extLst>
                <a:ext uri="{FF2B5EF4-FFF2-40B4-BE49-F238E27FC236}">
                  <a16:creationId xmlns:a16="http://schemas.microsoft.com/office/drawing/2014/main" id="{99D74D4A-FAA2-3B45-BD79-781D7B72BFED}"/>
                </a:ext>
              </a:extLst>
            </p:cNvPr>
            <p:cNvGrpSpPr/>
            <p:nvPr/>
          </p:nvGrpSpPr>
          <p:grpSpPr>
            <a:xfrm>
              <a:off x="3563506" y="2278575"/>
              <a:ext cx="5304710" cy="3828316"/>
              <a:chOff x="3257097" y="2494743"/>
              <a:chExt cx="5304710" cy="3828316"/>
            </a:xfrm>
          </p:grpSpPr>
          <p:sp>
            <p:nvSpPr>
              <p:cNvPr id="12" name="Ovaal 11">
                <a:extLst>
                  <a:ext uri="{FF2B5EF4-FFF2-40B4-BE49-F238E27FC236}">
                    <a16:creationId xmlns:a16="http://schemas.microsoft.com/office/drawing/2014/main" id="{7F51DAEB-D7ED-904D-A0B7-819B52EF70F9}"/>
                  </a:ext>
                </a:extLst>
              </p:cNvPr>
              <p:cNvSpPr/>
              <p:nvPr/>
            </p:nvSpPr>
            <p:spPr>
              <a:xfrm>
                <a:off x="5284004" y="2494743"/>
                <a:ext cx="1442738" cy="914400"/>
              </a:xfrm>
              <a:prstGeom prst="ellipse">
                <a:avLst/>
              </a:prstGeom>
              <a:solidFill>
                <a:srgbClr val="E46C0A"/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400" b="1" dirty="0"/>
                  <a:t>Anamnese</a:t>
                </a:r>
              </a:p>
            </p:txBody>
          </p:sp>
          <p:sp>
            <p:nvSpPr>
              <p:cNvPr id="13" name="Ovaal 12">
                <a:extLst>
                  <a:ext uri="{FF2B5EF4-FFF2-40B4-BE49-F238E27FC236}">
                    <a16:creationId xmlns:a16="http://schemas.microsoft.com/office/drawing/2014/main" id="{2BE372F2-50FC-604A-BFEE-30970D2049F3}"/>
                  </a:ext>
                </a:extLst>
              </p:cNvPr>
              <p:cNvSpPr/>
              <p:nvPr/>
            </p:nvSpPr>
            <p:spPr>
              <a:xfrm>
                <a:off x="7041786" y="3139149"/>
                <a:ext cx="1442738" cy="914400"/>
              </a:xfrm>
              <a:prstGeom prst="ellipse">
                <a:avLst/>
              </a:prstGeom>
              <a:solidFill>
                <a:srgbClr val="E46C0A"/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400" b="1" dirty="0"/>
                  <a:t>Diagnose</a:t>
                </a:r>
              </a:p>
            </p:txBody>
          </p:sp>
          <p:sp>
            <p:nvSpPr>
              <p:cNvPr id="14" name="Ovaal 13">
                <a:extLst>
                  <a:ext uri="{FF2B5EF4-FFF2-40B4-BE49-F238E27FC236}">
                    <a16:creationId xmlns:a16="http://schemas.microsoft.com/office/drawing/2014/main" id="{F56A66D8-A8EB-E645-92B1-2A4CECBD0A08}"/>
                  </a:ext>
                </a:extLst>
              </p:cNvPr>
              <p:cNvSpPr/>
              <p:nvPr/>
            </p:nvSpPr>
            <p:spPr>
              <a:xfrm>
                <a:off x="7119069" y="4623669"/>
                <a:ext cx="1442738" cy="914400"/>
              </a:xfrm>
              <a:prstGeom prst="ellipse">
                <a:avLst/>
              </a:prstGeom>
              <a:solidFill>
                <a:srgbClr val="E46C0A"/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400" b="1" dirty="0"/>
                  <a:t>Plannen van resultaten</a:t>
                </a:r>
              </a:p>
            </p:txBody>
          </p:sp>
          <p:sp>
            <p:nvSpPr>
              <p:cNvPr id="15" name="Ovaal 14">
                <a:extLst>
                  <a:ext uri="{FF2B5EF4-FFF2-40B4-BE49-F238E27FC236}">
                    <a16:creationId xmlns:a16="http://schemas.microsoft.com/office/drawing/2014/main" id="{6AB58457-0491-B548-AA19-B921AE4A455A}"/>
                  </a:ext>
                </a:extLst>
              </p:cNvPr>
              <p:cNvSpPr/>
              <p:nvPr/>
            </p:nvSpPr>
            <p:spPr>
              <a:xfrm>
                <a:off x="4808738" y="3596349"/>
                <a:ext cx="2193239" cy="161568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600" dirty="0"/>
                  <a:t>Verpleegkundig</a:t>
                </a:r>
              </a:p>
              <a:p>
                <a:pPr algn="ctr"/>
                <a:r>
                  <a:rPr lang="nl-NL" sz="1600" dirty="0"/>
                  <a:t>proces</a:t>
                </a:r>
              </a:p>
            </p:txBody>
          </p:sp>
          <p:sp>
            <p:nvSpPr>
              <p:cNvPr id="16" name="Ovaal 15">
                <a:extLst>
                  <a:ext uri="{FF2B5EF4-FFF2-40B4-BE49-F238E27FC236}">
                    <a16:creationId xmlns:a16="http://schemas.microsoft.com/office/drawing/2014/main" id="{F834A740-F1F4-BF4C-B7E3-47D005209149}"/>
                  </a:ext>
                </a:extLst>
              </p:cNvPr>
              <p:cNvSpPr/>
              <p:nvPr/>
            </p:nvSpPr>
            <p:spPr>
              <a:xfrm>
                <a:off x="3485339" y="2985493"/>
                <a:ext cx="1442738" cy="914400"/>
              </a:xfrm>
              <a:prstGeom prst="ellipse">
                <a:avLst/>
              </a:prstGeom>
              <a:solidFill>
                <a:srgbClr val="E46C0A"/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400" b="1" dirty="0"/>
                  <a:t>Evalueren</a:t>
                </a:r>
              </a:p>
            </p:txBody>
          </p:sp>
          <p:sp>
            <p:nvSpPr>
              <p:cNvPr id="17" name="Ovaal 16">
                <a:extLst>
                  <a:ext uri="{FF2B5EF4-FFF2-40B4-BE49-F238E27FC236}">
                    <a16:creationId xmlns:a16="http://schemas.microsoft.com/office/drawing/2014/main" id="{4211D61D-3DF1-8142-AC56-42E5BE9AD305}"/>
                  </a:ext>
                </a:extLst>
              </p:cNvPr>
              <p:cNvSpPr/>
              <p:nvPr/>
            </p:nvSpPr>
            <p:spPr>
              <a:xfrm>
                <a:off x="3257097" y="4535040"/>
                <a:ext cx="1442738" cy="914400"/>
              </a:xfrm>
              <a:prstGeom prst="ellipse">
                <a:avLst/>
              </a:prstGeom>
              <a:solidFill>
                <a:srgbClr val="E46C0A"/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400" b="1" dirty="0"/>
                  <a:t>uitvoeren</a:t>
                </a:r>
              </a:p>
            </p:txBody>
          </p:sp>
          <p:sp>
            <p:nvSpPr>
              <p:cNvPr id="18" name="Ovaal 17">
                <a:extLst>
                  <a:ext uri="{FF2B5EF4-FFF2-40B4-BE49-F238E27FC236}">
                    <a16:creationId xmlns:a16="http://schemas.microsoft.com/office/drawing/2014/main" id="{253E0EE8-DEFE-5644-921C-247E755AB360}"/>
                  </a:ext>
                </a:extLst>
              </p:cNvPr>
              <p:cNvSpPr/>
              <p:nvPr/>
            </p:nvSpPr>
            <p:spPr>
              <a:xfrm>
                <a:off x="5025828" y="5408659"/>
                <a:ext cx="1575430" cy="914400"/>
              </a:xfrm>
              <a:prstGeom prst="ellipse">
                <a:avLst/>
              </a:prstGeom>
              <a:solidFill>
                <a:srgbClr val="E46C0A"/>
              </a:solidFill>
              <a:ln>
                <a:solidFill>
                  <a:srgbClr val="713B0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400" b="1" dirty="0"/>
                  <a:t>Plannen van interventies</a:t>
                </a:r>
              </a:p>
            </p:txBody>
          </p:sp>
        </p:grpSp>
        <p:cxnSp>
          <p:nvCxnSpPr>
            <p:cNvPr id="6" name="Rechte verbindingslijn met pijl 5">
              <a:extLst>
                <a:ext uri="{FF2B5EF4-FFF2-40B4-BE49-F238E27FC236}">
                  <a16:creationId xmlns:a16="http://schemas.microsoft.com/office/drawing/2014/main" id="{A3BE3A89-E9B3-6841-8F7C-67083CCA9BBE}"/>
                </a:ext>
              </a:extLst>
            </p:cNvPr>
            <p:cNvCxnSpPr/>
            <p:nvPr/>
          </p:nvCxnSpPr>
          <p:spPr>
            <a:xfrm>
              <a:off x="7124649" y="2922981"/>
              <a:ext cx="223546" cy="193575"/>
            </a:xfrm>
            <a:prstGeom prst="straightConnector1">
              <a:avLst/>
            </a:prstGeom>
            <a:ln>
              <a:solidFill>
                <a:srgbClr val="713B0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met pijl 6">
              <a:extLst>
                <a:ext uri="{FF2B5EF4-FFF2-40B4-BE49-F238E27FC236}">
                  <a16:creationId xmlns:a16="http://schemas.microsoft.com/office/drawing/2014/main" id="{E6E3AC3A-928D-6442-A898-4F487249A4F4}"/>
                </a:ext>
              </a:extLst>
            </p:cNvPr>
            <p:cNvCxnSpPr/>
            <p:nvPr/>
          </p:nvCxnSpPr>
          <p:spPr>
            <a:xfrm flipH="1">
              <a:off x="8124247" y="3927221"/>
              <a:ext cx="9007" cy="391651"/>
            </a:xfrm>
            <a:prstGeom prst="straightConnector1">
              <a:avLst/>
            </a:prstGeom>
            <a:ln>
              <a:solidFill>
                <a:srgbClr val="713B0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met pijl 7">
              <a:extLst>
                <a:ext uri="{FF2B5EF4-FFF2-40B4-BE49-F238E27FC236}">
                  <a16:creationId xmlns:a16="http://schemas.microsoft.com/office/drawing/2014/main" id="{892132DC-13F9-974A-AC22-37E1D8D51648}"/>
                </a:ext>
              </a:extLst>
            </p:cNvPr>
            <p:cNvCxnSpPr/>
            <p:nvPr/>
          </p:nvCxnSpPr>
          <p:spPr>
            <a:xfrm flipH="1">
              <a:off x="7124649" y="5321901"/>
              <a:ext cx="410721" cy="244665"/>
            </a:xfrm>
            <a:prstGeom prst="straightConnector1">
              <a:avLst/>
            </a:prstGeom>
            <a:ln>
              <a:solidFill>
                <a:srgbClr val="713B0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met pijl 8">
              <a:extLst>
                <a:ext uri="{FF2B5EF4-FFF2-40B4-BE49-F238E27FC236}">
                  <a16:creationId xmlns:a16="http://schemas.microsoft.com/office/drawing/2014/main" id="{1AD98407-BECB-8D49-936E-3636A2BCD4B6}"/>
                </a:ext>
              </a:extLst>
            </p:cNvPr>
            <p:cNvCxnSpPr/>
            <p:nvPr/>
          </p:nvCxnSpPr>
          <p:spPr>
            <a:xfrm flipH="1" flipV="1">
              <a:off x="4827712" y="5233272"/>
              <a:ext cx="388589" cy="216198"/>
            </a:xfrm>
            <a:prstGeom prst="straightConnector1">
              <a:avLst/>
            </a:prstGeom>
            <a:ln>
              <a:solidFill>
                <a:srgbClr val="713B0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met pijl 9">
              <a:extLst>
                <a:ext uri="{FF2B5EF4-FFF2-40B4-BE49-F238E27FC236}">
                  <a16:creationId xmlns:a16="http://schemas.microsoft.com/office/drawing/2014/main" id="{42AB05EA-BE2C-EB44-A346-029176DC667B}"/>
                </a:ext>
              </a:extLst>
            </p:cNvPr>
            <p:cNvCxnSpPr/>
            <p:nvPr/>
          </p:nvCxnSpPr>
          <p:spPr>
            <a:xfrm flipV="1">
              <a:off x="4305311" y="3765088"/>
              <a:ext cx="0" cy="378310"/>
            </a:xfrm>
            <a:prstGeom prst="straightConnector1">
              <a:avLst/>
            </a:prstGeom>
            <a:ln>
              <a:solidFill>
                <a:srgbClr val="713B0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met pijl 10">
              <a:extLst>
                <a:ext uri="{FF2B5EF4-FFF2-40B4-BE49-F238E27FC236}">
                  <a16:creationId xmlns:a16="http://schemas.microsoft.com/office/drawing/2014/main" id="{FC01C61D-1302-9740-B11E-02867CA656C5}"/>
                </a:ext>
              </a:extLst>
            </p:cNvPr>
            <p:cNvCxnSpPr/>
            <p:nvPr/>
          </p:nvCxnSpPr>
          <p:spPr>
            <a:xfrm flipV="1">
              <a:off x="5115147" y="2639165"/>
              <a:ext cx="397263" cy="130160"/>
            </a:xfrm>
            <a:prstGeom prst="straightConnector1">
              <a:avLst/>
            </a:prstGeom>
            <a:ln>
              <a:solidFill>
                <a:srgbClr val="713B0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50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1">
            <a:extLst>
              <a:ext uri="{FF2B5EF4-FFF2-40B4-BE49-F238E27FC236}">
                <a16:creationId xmlns:a16="http://schemas.microsoft.com/office/drawing/2014/main" id="{CD295DE4-433B-6549-BD86-C441449F1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GEEN REGIE OVER ONS VERPLEEGKUNDIG PROCES</a:t>
            </a:r>
            <a:endParaRPr lang="nl-NL" sz="2800" dirty="0"/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20AE2712-A8C0-D343-BAF6-DE4770080BA8}"/>
              </a:ext>
            </a:extLst>
          </p:cNvPr>
          <p:cNvSpPr/>
          <p:nvPr/>
        </p:nvSpPr>
        <p:spPr>
          <a:xfrm>
            <a:off x="4757972" y="1769410"/>
            <a:ext cx="1442738" cy="5161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713B0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>
                <a:latin typeface="ARS Maquette Pro" panose="02000603000000020004" pitchFamily="2" charset="77"/>
              </a:rPr>
              <a:t>Anamnese</a:t>
            </a:r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0FB25070-16B8-814E-8506-248CAA18251E}"/>
              </a:ext>
            </a:extLst>
          </p:cNvPr>
          <p:cNvSpPr/>
          <p:nvPr/>
        </p:nvSpPr>
        <p:spPr>
          <a:xfrm>
            <a:off x="6325274" y="1991277"/>
            <a:ext cx="1442738" cy="5161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13B0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>
                <a:latin typeface="ARS Maquette Pro" panose="02000603000000020004" pitchFamily="2" charset="77"/>
              </a:rPr>
              <a:t>Diagnose</a:t>
            </a:r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32606FA3-F9FE-2F4D-A59E-29996F1F93C3}"/>
              </a:ext>
            </a:extLst>
          </p:cNvPr>
          <p:cNvSpPr/>
          <p:nvPr/>
        </p:nvSpPr>
        <p:spPr>
          <a:xfrm>
            <a:off x="6325274" y="3606957"/>
            <a:ext cx="1442738" cy="5161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13B0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b="1" dirty="0">
                <a:latin typeface="ARS Maquette Pro" panose="02000603000000020004" pitchFamily="2" charset="77"/>
              </a:rPr>
              <a:t>Plannen van resultaten</a:t>
            </a:r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C716D7AB-CEA5-A845-B38E-8459B3BA1D0A}"/>
              </a:ext>
            </a:extLst>
          </p:cNvPr>
          <p:cNvSpPr/>
          <p:nvPr/>
        </p:nvSpPr>
        <p:spPr>
          <a:xfrm>
            <a:off x="4421412" y="2438546"/>
            <a:ext cx="2153612" cy="100321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rgbClr val="713B0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ARS Maquette Pro" panose="02000603000000020004" pitchFamily="2" charset="77"/>
              </a:rPr>
              <a:t>Verpleegkundig</a:t>
            </a:r>
          </a:p>
          <a:p>
            <a:pPr algn="ctr"/>
            <a:r>
              <a:rPr lang="nl-NL" sz="1200" dirty="0">
                <a:latin typeface="ARS Maquette Pro" panose="02000603000000020004" pitchFamily="2" charset="77"/>
              </a:rPr>
              <a:t>proces</a:t>
            </a:r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F788E9CD-133C-7B4E-AD25-90ED50316867}"/>
              </a:ext>
            </a:extLst>
          </p:cNvPr>
          <p:cNvSpPr/>
          <p:nvPr/>
        </p:nvSpPr>
        <p:spPr>
          <a:xfrm>
            <a:off x="3291568" y="2108282"/>
            <a:ext cx="1442738" cy="5161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713B0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>
                <a:latin typeface="ARS Maquette Pro" panose="02000603000000020004" pitchFamily="2" charset="77"/>
              </a:rPr>
              <a:t>Evalueren</a:t>
            </a:r>
          </a:p>
        </p:txBody>
      </p:sp>
      <p:sp>
        <p:nvSpPr>
          <p:cNvPr id="29" name="Ovaal 28">
            <a:extLst>
              <a:ext uri="{FF2B5EF4-FFF2-40B4-BE49-F238E27FC236}">
                <a16:creationId xmlns:a16="http://schemas.microsoft.com/office/drawing/2014/main" id="{9FEF23F8-B558-B34B-8231-B4D39A4E77E3}"/>
              </a:ext>
            </a:extLst>
          </p:cNvPr>
          <p:cNvSpPr/>
          <p:nvPr/>
        </p:nvSpPr>
        <p:spPr>
          <a:xfrm>
            <a:off x="2869770" y="3270125"/>
            <a:ext cx="1442738" cy="5161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713B0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>
                <a:latin typeface="ARS Maquette Pro" panose="02000603000000020004" pitchFamily="2" charset="77"/>
              </a:rPr>
              <a:t>uitvoeren</a:t>
            </a: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581786AC-E61B-FE48-A109-FE3256AF36D5}"/>
              </a:ext>
            </a:extLst>
          </p:cNvPr>
          <p:cNvSpPr/>
          <p:nvPr/>
        </p:nvSpPr>
        <p:spPr>
          <a:xfrm>
            <a:off x="4638501" y="4143744"/>
            <a:ext cx="1575430" cy="5161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713B0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b="1" dirty="0">
                <a:latin typeface="ARS Maquette Pro" panose="02000603000000020004" pitchFamily="2" charset="77"/>
              </a:rPr>
              <a:t>Plannen van interventies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D8E06C39-95D4-1948-A6E1-0ECF0FE5E9DC}"/>
              </a:ext>
            </a:extLst>
          </p:cNvPr>
          <p:cNvSpPr txBox="1"/>
          <p:nvPr/>
        </p:nvSpPr>
        <p:spPr>
          <a:xfrm>
            <a:off x="628717" y="4375027"/>
            <a:ext cx="3667954" cy="2084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nl-NL" sz="1400" dirty="0">
                <a:solidFill>
                  <a:srgbClr val="FF7B0D"/>
                </a:solidFill>
                <a:latin typeface="ARS Maquette Pro" panose="02000603000000020004" pitchFamily="2" charset="77"/>
              </a:rPr>
              <a:t> START</a:t>
            </a:r>
            <a:r>
              <a:rPr lang="nl-NL" sz="1400" dirty="0">
                <a:latin typeface="ARS Maquette Pro" panose="02000603000000020004" pitchFamily="2" charset="77"/>
              </a:rPr>
              <a:t>: I. Op basis van een CIZ opdracht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722B2085-90F6-4E44-B6A1-56BC9B1B4695}"/>
              </a:ext>
            </a:extLst>
          </p:cNvPr>
          <p:cNvSpPr txBox="1"/>
          <p:nvPr/>
        </p:nvSpPr>
        <p:spPr>
          <a:xfrm>
            <a:off x="497973" y="3810104"/>
            <a:ext cx="2880015" cy="1911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nl-NL" sz="1400" dirty="0">
                <a:latin typeface="ARS Maquette Pro" panose="02000603000000020004" pitchFamily="2" charset="77"/>
              </a:rPr>
              <a:t>3. Zorguitvoering in gang zetten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A2CC95F8-2569-5041-B90F-F03D318F84C3}"/>
              </a:ext>
            </a:extLst>
          </p:cNvPr>
          <p:cNvSpPr txBox="1"/>
          <p:nvPr/>
        </p:nvSpPr>
        <p:spPr>
          <a:xfrm>
            <a:off x="477745" y="2172244"/>
            <a:ext cx="2684186" cy="1911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nl-NL" sz="1400" dirty="0">
                <a:latin typeface="ARS Maquette Pro" panose="02000603000000020004" pitchFamily="2" charset="77"/>
              </a:rPr>
              <a:t>2 x per jaar omdat het </a:t>
            </a:r>
            <a:r>
              <a:rPr lang="nl-NL" sz="1400" i="1" dirty="0">
                <a:latin typeface="ARS Maquette Pro" panose="02000603000000020004" pitchFamily="2" charset="77"/>
              </a:rPr>
              <a:t>moest</a:t>
            </a:r>
          </a:p>
        </p:txBody>
      </p:sp>
      <p:cxnSp>
        <p:nvCxnSpPr>
          <p:cNvPr id="34" name="Kromme verbindingslijn 33">
            <a:extLst>
              <a:ext uri="{FF2B5EF4-FFF2-40B4-BE49-F238E27FC236}">
                <a16:creationId xmlns:a16="http://schemas.microsoft.com/office/drawing/2014/main" id="{26D242F9-8239-384F-8E55-4C1DD53012DE}"/>
              </a:ext>
            </a:extLst>
          </p:cNvPr>
          <p:cNvCxnSpPr>
            <a:stCxn id="30" idx="2"/>
            <a:endCxn id="24" idx="2"/>
          </p:cNvCxnSpPr>
          <p:nvPr/>
        </p:nvCxnSpPr>
        <p:spPr>
          <a:xfrm rot="10800000" flipH="1">
            <a:off x="4638500" y="2027488"/>
            <a:ext cx="119471" cy="2374334"/>
          </a:xfrm>
          <a:prstGeom prst="curvedConnector3">
            <a:avLst>
              <a:gd name="adj1" fmla="val -191344"/>
            </a:avLst>
          </a:prstGeom>
          <a:ln w="38100" cmpd="sng">
            <a:solidFill>
              <a:srgbClr val="713B0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kstvak 34">
            <a:extLst>
              <a:ext uri="{FF2B5EF4-FFF2-40B4-BE49-F238E27FC236}">
                <a16:creationId xmlns:a16="http://schemas.microsoft.com/office/drawing/2014/main" id="{F8E011D6-A6BB-A04A-B612-FCBC05DE26D4}"/>
              </a:ext>
            </a:extLst>
          </p:cNvPr>
          <p:cNvSpPr txBox="1"/>
          <p:nvPr/>
        </p:nvSpPr>
        <p:spPr>
          <a:xfrm>
            <a:off x="2433434" y="1128734"/>
            <a:ext cx="4277132" cy="1911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nl-NL" sz="1400" dirty="0">
                <a:latin typeface="ARS Maquette Pro" panose="02000603000000020004" pitchFamily="2" charset="77"/>
              </a:rPr>
              <a:t>2. Beperkte, op interventies gerichte anamnese 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3DDA53E3-ACB6-314C-B917-65C62748AB0E}"/>
              </a:ext>
            </a:extLst>
          </p:cNvPr>
          <p:cNvSpPr txBox="1"/>
          <p:nvPr/>
        </p:nvSpPr>
        <p:spPr>
          <a:xfrm rot="5400000">
            <a:off x="6783738" y="2865240"/>
            <a:ext cx="3036947" cy="1911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nl-NL" sz="1400" dirty="0">
                <a:latin typeface="ARS Maquette Pro" panose="02000603000000020004" pitchFamily="2" charset="77"/>
              </a:rPr>
              <a:t>Niet of nauwelijks aandacht voor</a:t>
            </a:r>
            <a:endParaRPr lang="nl-NL" sz="1400" i="1" dirty="0">
              <a:latin typeface="ARS Maquette Pro" panose="02000603000000020004" pitchFamily="2" charset="77"/>
            </a:endParaRPr>
          </a:p>
        </p:txBody>
      </p:sp>
      <p:sp>
        <p:nvSpPr>
          <p:cNvPr id="37" name="Rechteraccolade 36">
            <a:extLst>
              <a:ext uri="{FF2B5EF4-FFF2-40B4-BE49-F238E27FC236}">
                <a16:creationId xmlns:a16="http://schemas.microsoft.com/office/drawing/2014/main" id="{A2996A78-E405-7D49-BFBE-C0764E0BEC2A}"/>
              </a:ext>
            </a:extLst>
          </p:cNvPr>
          <p:cNvSpPr/>
          <p:nvPr/>
        </p:nvSpPr>
        <p:spPr>
          <a:xfrm>
            <a:off x="7712243" y="2355875"/>
            <a:ext cx="324840" cy="1402638"/>
          </a:xfrm>
          <a:prstGeom prst="rightBrace">
            <a:avLst>
              <a:gd name="adj1" fmla="val 7392"/>
              <a:gd name="adj2" fmla="val 49324"/>
            </a:avLst>
          </a:prstGeom>
          <a:ln w="38100" cmpd="sng">
            <a:solidFill>
              <a:srgbClr val="713B0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8" name="Kromme verbindingslijn 37">
            <a:extLst>
              <a:ext uri="{FF2B5EF4-FFF2-40B4-BE49-F238E27FC236}">
                <a16:creationId xmlns:a16="http://schemas.microsoft.com/office/drawing/2014/main" id="{5DB5E848-4C6A-4942-9428-33DF81443381}"/>
              </a:ext>
            </a:extLst>
          </p:cNvPr>
          <p:cNvCxnSpPr>
            <a:cxnSpLocks/>
            <a:stCxn id="30" idx="2"/>
          </p:cNvCxnSpPr>
          <p:nvPr/>
        </p:nvCxnSpPr>
        <p:spPr>
          <a:xfrm rot="10800000">
            <a:off x="3749901" y="3786280"/>
            <a:ext cx="888600" cy="615542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713B0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58877027-1CAA-644B-94EB-E4CE5099DB3F}"/>
              </a:ext>
            </a:extLst>
          </p:cNvPr>
          <p:cNvCxnSpPr/>
          <p:nvPr/>
        </p:nvCxnSpPr>
        <p:spPr>
          <a:xfrm>
            <a:off x="4257992" y="4527449"/>
            <a:ext cx="495015" cy="2274"/>
          </a:xfrm>
          <a:prstGeom prst="straightConnector1">
            <a:avLst/>
          </a:prstGeom>
          <a:ln w="38100" cmpd="sng">
            <a:solidFill>
              <a:srgbClr val="713B0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2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13F0E603-2E21-EA4C-845A-C8331F19F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WIJKVERPLEEGKUNDIG MEESTERSCHAP</a:t>
            </a:r>
            <a:endParaRPr lang="nl-NL" sz="2800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3B4E19EB-1FA4-1D43-BA11-8FD52176B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Autofit/>
          </a:bodyPr>
          <a:lstStyle/>
          <a:p>
            <a:pPr>
              <a:buClr>
                <a:srgbClr val="E7792B"/>
              </a:buClr>
            </a:pPr>
            <a:r>
              <a:rPr lang="nl-NL" sz="1400" dirty="0">
                <a:latin typeface="ARS Maquette Pro" panose="02000603000000020004" pitchFamily="2" charset="77"/>
              </a:rPr>
              <a:t>Weer eigenaar van ons eigen verpleegkundig proces;</a:t>
            </a:r>
          </a:p>
          <a:p>
            <a:pPr>
              <a:buClr>
                <a:srgbClr val="E7792B"/>
              </a:buClr>
            </a:pPr>
            <a:endParaRPr lang="nl-NL" sz="300" dirty="0">
              <a:latin typeface="ARS Maquette Pro" panose="02000603000000020004" pitchFamily="2" charset="77"/>
            </a:endParaRPr>
          </a:p>
          <a:p>
            <a:pPr>
              <a:buClr>
                <a:srgbClr val="E7792B"/>
              </a:buClr>
            </a:pPr>
            <a:r>
              <a:rPr lang="nl-NL" sz="1400" dirty="0">
                <a:latin typeface="ARS Maquette Pro" panose="02000603000000020004" pitchFamily="2" charset="77"/>
              </a:rPr>
              <a:t>Met een eigen verantwoordelijkheid als wijkverpleegkundige;</a:t>
            </a:r>
          </a:p>
          <a:p>
            <a:pPr>
              <a:buClr>
                <a:srgbClr val="E7792B"/>
              </a:buClr>
            </a:pPr>
            <a:endParaRPr lang="nl-NL" sz="300" dirty="0">
              <a:latin typeface="ARS Maquette Pro" panose="02000603000000020004" pitchFamily="2" charset="77"/>
            </a:endParaRPr>
          </a:p>
          <a:p>
            <a:pPr>
              <a:buClr>
                <a:srgbClr val="E7792B"/>
              </a:buClr>
            </a:pPr>
            <a:r>
              <a:rPr lang="nl-NL" sz="1400" dirty="0">
                <a:latin typeface="ARS Maquette Pro" panose="02000603000000020004" pitchFamily="2" charset="77"/>
              </a:rPr>
              <a:t>Verantwoordelijk voor de invulling van het verpleegkundig proces; </a:t>
            </a:r>
          </a:p>
          <a:p>
            <a:pPr>
              <a:buClr>
                <a:srgbClr val="E7792B"/>
              </a:buClr>
            </a:pPr>
            <a:endParaRPr lang="nl-NL" sz="300" dirty="0">
              <a:latin typeface="ARS Maquette Pro" panose="02000603000000020004" pitchFamily="2" charset="77"/>
            </a:endParaRPr>
          </a:p>
          <a:p>
            <a:pPr>
              <a:buClr>
                <a:srgbClr val="E7792B"/>
              </a:buClr>
            </a:pPr>
            <a:r>
              <a:rPr lang="nl-NL" sz="1400" dirty="0">
                <a:latin typeface="ARS Maquette Pro" panose="02000603000000020004" pitchFamily="2" charset="77"/>
              </a:rPr>
              <a:t>En ook: verantwoordelijk voor uitkomsten ervan.</a:t>
            </a:r>
          </a:p>
        </p:txBody>
      </p:sp>
    </p:spTree>
    <p:extLst>
      <p:ext uri="{BB962C8B-B14F-4D97-AF65-F5344CB8AC3E}">
        <p14:creationId xmlns:p14="http://schemas.microsoft.com/office/powerpoint/2010/main" val="3986555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0D188EE9-87B1-E447-AD85-C09F912FB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rgbClr val="FF6600"/>
                </a:solidFill>
                <a:latin typeface="Filson Soft Regular"/>
                <a:cs typeface="Filson Soft Regular"/>
              </a:rPr>
              <a:t>WIJKVERPLEEGKUNDIG MEESTERSCHAP</a:t>
            </a:r>
            <a:endParaRPr lang="nl-NL" sz="2800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88AABA8C-6072-1E43-BEDD-329FEC7AC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sz="1400" dirty="0">
                <a:latin typeface="ARS Maquette Pro" panose="02000603000000020004" pitchFamily="2" charset="77"/>
              </a:rPr>
              <a:t>Wij handelen vanuit de overtuiging dat: </a:t>
            </a:r>
          </a:p>
          <a:p>
            <a:pPr marL="0" indent="0" algn="ctr">
              <a:buNone/>
            </a:pPr>
            <a:endParaRPr lang="nl-NL" sz="800" dirty="0">
              <a:latin typeface="ARS Maquette Pro" panose="02000603000000020004" pitchFamily="2" charset="77"/>
            </a:endParaRPr>
          </a:p>
          <a:p>
            <a:pPr marL="0" indent="0" algn="ctr">
              <a:buNone/>
            </a:pPr>
            <a:r>
              <a:rPr lang="nl-NL" sz="1400" i="1" dirty="0">
                <a:latin typeface="ARS Maquette Pro" panose="02000603000000020004" pitchFamily="2" charset="77"/>
              </a:rPr>
              <a:t>Goede uitkomsten voor de organisatie het resultaat zijn van goede uitkomsten voor de klant.</a:t>
            </a:r>
          </a:p>
          <a:p>
            <a:pPr marL="0" indent="0" algn="ctr">
              <a:buNone/>
            </a:pPr>
            <a:endParaRPr lang="nl-NL" sz="1400" i="1" dirty="0">
              <a:latin typeface="ARS Maquette Pro" panose="02000603000000020004" pitchFamily="2" charset="77"/>
            </a:endParaRPr>
          </a:p>
          <a:p>
            <a:pPr marL="0" indent="0" algn="ctr">
              <a:buNone/>
            </a:pPr>
            <a:r>
              <a:rPr lang="nl-NL" sz="1400" i="1" dirty="0">
                <a:latin typeface="ARS Maquette Pro" panose="02000603000000020004" pitchFamily="2" charset="77"/>
              </a:rPr>
              <a:t>En niet andersom!</a:t>
            </a:r>
          </a:p>
        </p:txBody>
      </p:sp>
    </p:spTree>
    <p:extLst>
      <p:ext uri="{BB962C8B-B14F-4D97-AF65-F5344CB8AC3E}">
        <p14:creationId xmlns:p14="http://schemas.microsoft.com/office/powerpoint/2010/main" val="191068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F8BDD72EA9C94CB67182187E4CC3E5" ma:contentTypeVersion="10" ma:contentTypeDescription="Een nieuw document maken." ma:contentTypeScope="" ma:versionID="9315a6b8e928b3ce3179fd7c51c1a7cd">
  <xsd:schema xmlns:xsd="http://www.w3.org/2001/XMLSchema" xmlns:xs="http://www.w3.org/2001/XMLSchema" xmlns:p="http://schemas.microsoft.com/office/2006/metadata/properties" xmlns:ns2="f90dc47c-a103-4f1f-b37f-41dd0fbfeeea" xmlns:ns3="f105d258-1670-4e5a-ab16-d59bda5bbcf3" targetNamespace="http://schemas.microsoft.com/office/2006/metadata/properties" ma:root="true" ma:fieldsID="4f8a395d258d19760303ed3c5bf7d9f3" ns2:_="" ns3:_="">
    <xsd:import namespace="f90dc47c-a103-4f1f-b37f-41dd0fbfeeea"/>
    <xsd:import namespace="f105d258-1670-4e5a-ab16-d59bda5bbc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0dc47c-a103-4f1f-b37f-41dd0fbfee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05d258-1670-4e5a-ab16-d59bda5bbcf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7F178D-6DA7-4A0C-89AC-10C29F43EB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CD4064-00FF-4E1D-A4E3-72D22B106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0dc47c-a103-4f1f-b37f-41dd0fbfeeea"/>
    <ds:schemaRef ds:uri="f105d258-1670-4e5a-ab16-d59bda5bbc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344D4E-5DC3-4491-AC2A-C1E215A54D86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f90dc47c-a103-4f1f-b37f-41dd0fbfeeea"/>
    <ds:schemaRef ds:uri="http://purl.org/dc/terms/"/>
    <ds:schemaRef ds:uri="http://schemas.microsoft.com/office/infopath/2007/PartnerControls"/>
    <ds:schemaRef ds:uri="f105d258-1670-4e5a-ab16-d59bda5bbcf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793</Words>
  <Application>Microsoft Macintosh PowerPoint</Application>
  <PresentationFormat>Diavoorstelling (16:9)</PresentationFormat>
  <Paragraphs>195</Paragraphs>
  <Slides>23</Slides>
  <Notes>2</Notes>
  <HiddenSlides>3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ARS Maquette Pro</vt:lpstr>
      <vt:lpstr>Calibri</vt:lpstr>
      <vt:lpstr>Filson Soft Regular</vt:lpstr>
      <vt:lpstr>Office-thema</vt:lpstr>
      <vt:lpstr>EEN NIEUWE  KIJK OP DE WIJK</vt:lpstr>
      <vt:lpstr>PowerPoint-presentatie</vt:lpstr>
      <vt:lpstr>PowerPoint-presentatie</vt:lpstr>
      <vt:lpstr>INHOUD</vt:lpstr>
      <vt:lpstr>PowerPoint-presentatie</vt:lpstr>
      <vt:lpstr>HET VERPLEEGKUNDIG PROCES IS DE BASIS</vt:lpstr>
      <vt:lpstr>GEEN REGIE OVER ONS VERPLEEGKUNDIG PROCES</vt:lpstr>
      <vt:lpstr>WIJKVERPLEEGKUNDIG MEESTERSCHAP</vt:lpstr>
      <vt:lpstr>WIJKVERPLEEGKUNDIG MEESTERSCHAP</vt:lpstr>
      <vt:lpstr>WIJKVERPLEEGKUNDIG MEESTERSCHAP KERN VAN ONZE ROL</vt:lpstr>
      <vt:lpstr>KLANTGELUK BEGINT MET ANDERS KIJKEN</vt:lpstr>
      <vt:lpstr>KLANTGELUK BEGINT MET ANDERS KIJKEN</vt:lpstr>
      <vt:lpstr>GELUK ALS GOEDE UITKOMST VOOR DE KLANT</vt:lpstr>
      <vt:lpstr>KLANTGELUK VRAAGT OM ANDERS DENKEN</vt:lpstr>
      <vt:lpstr>KLANTGELUK VRAAGT OM ANDERS DENKEN</vt:lpstr>
      <vt:lpstr>KLANTGELUK VRAAGT OM ANDERS DENKEN</vt:lpstr>
      <vt:lpstr>DE KRACHT VAN GOED KLINISCH REDENEREN</vt:lpstr>
      <vt:lpstr>KLANTGELUK VRAAGT OM ANDERS DENKEN</vt:lpstr>
      <vt:lpstr>KIJKEN EN DENKEN VANUIT KLANTGELUK LEIDT TOT: ANDERS DOEN</vt:lpstr>
      <vt:lpstr>PowerPoint-presentatie</vt:lpstr>
      <vt:lpstr>PowerPoint-presentatie</vt:lpstr>
      <vt:lpstr>PowerPoint-presentatie</vt:lpstr>
      <vt:lpstr>EEN NIEUWE  KIJK OP DE WIJK</vt:lpstr>
    </vt:vector>
  </TitlesOfParts>
  <Company>INV.DSGN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Eric Rugers</dc:creator>
  <cp:lastModifiedBy>Jesse Falk | Cognicum</cp:lastModifiedBy>
  <cp:revision>12</cp:revision>
  <cp:lastPrinted>2019-10-09T12:37:25Z</cp:lastPrinted>
  <dcterms:created xsi:type="dcterms:W3CDTF">2019-10-09T11:35:00Z</dcterms:created>
  <dcterms:modified xsi:type="dcterms:W3CDTF">2019-11-13T06:58:41Z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0x01010032F8BDD72EA9C94CB67182187E4CC3E5</vt:lpwstr>
  </property>
</Properties>
</file>