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0" r:id="rId6"/>
    <p:sldId id="257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8" r:id="rId17"/>
    <p:sldId id="277" r:id="rId18"/>
    <p:sldId id="280" r:id="rId19"/>
    <p:sldId id="258" r:id="rId20"/>
    <p:sldId id="279" r:id="rId21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B0D"/>
    <a:srgbClr val="E7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A1E3B-3618-AF45-8B7A-9E35F853EF0B}" v="126" dt="2019-11-12T18:22:1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5"/>
    <p:restoredTop sz="94670"/>
  </p:normalViewPr>
  <p:slideViewPr>
    <p:cSldViewPr snapToGrid="0" snapToObjects="1">
      <p:cViewPr varScale="1">
        <p:scale>
          <a:sx n="98" d="100"/>
          <a:sy n="98" d="100"/>
        </p:scale>
        <p:origin x="192" y="1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50A73-4756-8E49-9143-BBA93BBC43D7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6DC5-AEC9-A742-BD17-FA62BC6365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80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46DC5-AEC9-A742-BD17-FA62BC63650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16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46DC5-AEC9-A742-BD17-FA62BC63650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30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46DC5-AEC9-A742-BD17-FA62BC63650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97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18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81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05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1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4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0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3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1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4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93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463A-037A-394A-8A0E-B8BE467327F3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5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2616" y="1597819"/>
            <a:ext cx="3751384" cy="196469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EEN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NIEUWE</a:t>
            </a: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 </a:t>
            </a:r>
            <a:b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KIJK OP DE WIJK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2616" y="110719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SENSIRE CONGRES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13 NOVEMBER 2019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HET KOELHUIS ZUTPHEN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2616" y="293943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VAN SENSIRE PRESENTEREN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 MEESTERSCHAP</a:t>
            </a:r>
          </a:p>
        </p:txBody>
      </p:sp>
    </p:spTree>
    <p:extLst>
      <p:ext uri="{BB962C8B-B14F-4D97-AF65-F5344CB8AC3E}">
        <p14:creationId xmlns:p14="http://schemas.microsoft.com/office/powerpoint/2010/main" val="168799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INHOUD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De hypothese vanuit </a:t>
            </a:r>
            <a:r>
              <a:rPr lang="nl-NL" sz="1400" dirty="0" err="1"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latin typeface="ARS Maquette Pro" panose="02000603000000020004" pitchFamily="2" charset="77"/>
              </a:rPr>
              <a:t> en belang </a:t>
            </a:r>
            <a:r>
              <a:rPr lang="nl-NL" sz="1400" dirty="0" err="1"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latin typeface="ARS Maquette Pro" panose="02000603000000020004" pitchFamily="2" charset="77"/>
              </a:rPr>
              <a:t> om mee te kijken in dit proces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Waartoe heeft de hypothese van </a:t>
            </a:r>
            <a:r>
              <a:rPr lang="nl-NL" sz="1400" dirty="0" err="1"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latin typeface="ARS Maquette Pro" panose="02000603000000020004" pitchFamily="2" charset="77"/>
              </a:rPr>
              <a:t> geleid?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Wat zijn verantwoordelijkheden van de wijkverpleging en van </a:t>
            </a:r>
            <a:r>
              <a:rPr lang="nl-NL" sz="1400" dirty="0" err="1">
                <a:solidFill>
                  <a:srgbClr val="FF7B0D"/>
                </a:solidFill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Waar hebben we een gezamenlijk belang en kunnen we elkaar vinden en versterken? </a:t>
            </a:r>
          </a:p>
        </p:txBody>
      </p:sp>
    </p:spTree>
    <p:extLst>
      <p:ext uri="{BB962C8B-B14F-4D97-AF65-F5344CB8AC3E}">
        <p14:creationId xmlns:p14="http://schemas.microsoft.com/office/powerpoint/2010/main" val="409031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VERANTWOORDELIJKHEID WIJKVERPLEGING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7B0D"/>
              </a:buClr>
            </a:pPr>
            <a:r>
              <a:rPr lang="nl-NL" sz="1400" b="1" dirty="0">
                <a:latin typeface="ARS Maquette Pro" panose="02000603000000020004" pitchFamily="2" charset="77"/>
              </a:rPr>
              <a:t>Opdracht wijkverpleging kwaliteitskader: </a:t>
            </a:r>
          </a:p>
          <a:p>
            <a:pPr marL="0" indent="0">
              <a:buNone/>
            </a:pPr>
            <a:r>
              <a:rPr lang="nl-NL" sz="1400" i="1" dirty="0">
                <a:latin typeface="ARS Maquette Pro" panose="02000603000000020004" pitchFamily="2" charset="77"/>
              </a:rPr>
              <a:t>Onder andere het belang van preventie en gezondheidsbevordering wordt benadrukt waarmee een bijdrage geleverd wordt aan het beheersen van de toenemende zorgvraag.                                                                                    </a:t>
            </a:r>
          </a:p>
          <a:p>
            <a:pPr marL="0" indent="0">
              <a:buNone/>
            </a:pPr>
            <a:endParaRPr lang="nl-NL" sz="1400" i="1" dirty="0">
              <a:latin typeface="ARS Maquette Pro" panose="02000603000000020004" pitchFamily="2" charset="77"/>
            </a:endParaRPr>
          </a:p>
          <a:p>
            <a:pPr marL="0" indent="0">
              <a:buNone/>
            </a:pPr>
            <a:r>
              <a:rPr lang="nl-NL" sz="1400" i="1" dirty="0">
                <a:latin typeface="ARS Maquette Pro" panose="02000603000000020004" pitchFamily="2" charset="77"/>
              </a:rPr>
              <a:t>Deze opdracht maakt het noodzakelijk om met </a:t>
            </a:r>
            <a:r>
              <a:rPr lang="nl-NL" sz="1400" b="1" i="1" dirty="0">
                <a:latin typeface="ARS Maquette Pro" panose="02000603000000020004" pitchFamily="2" charset="77"/>
              </a:rPr>
              <a:t>vereende krachten </a:t>
            </a:r>
            <a:r>
              <a:rPr lang="nl-NL" sz="1400" i="1" dirty="0">
                <a:latin typeface="ARS Maquette Pro" panose="02000603000000020004" pitchFamily="2" charset="77"/>
              </a:rPr>
              <a:t>samen te werken aan een toekomst waarin de wijkverpleging zich continu ontwikkelt, steeds betere gezondheidsuitkomsten voor mensen en maatschappij realiseert en beschikt over randvoorwaarden om dit mogelijk te maken. </a:t>
            </a:r>
          </a:p>
          <a:p>
            <a:endParaRPr lang="nl-NL" sz="1400" dirty="0">
              <a:latin typeface="ARS Maquette Pro" panose="020006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780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800" dirty="0">
                <a:solidFill>
                  <a:srgbClr val="FF7B0D"/>
                </a:solidFill>
                <a:latin typeface="Filson Soft Medium" pitchFamily="2" charset="77"/>
              </a:rPr>
              <a:t>HOE NEMEN WIJ ALS WIJKVERPLEEGKUNDIGEN VAN SENSIRE ONZE VERANTWOORDELIJKHEID?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590" y="1200151"/>
            <a:ext cx="8538210" cy="339447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sz="1400" dirty="0">
                <a:latin typeface="ARS Maquette Pro" panose="02000603000000020004" pitchFamily="2" charset="77"/>
              </a:rPr>
              <a:t>De Richtlijn “Wijkverpleegkundig Meesterschap” vormt de basis voor het </a:t>
            </a:r>
            <a:r>
              <a:rPr lang="nl-NL" sz="1400" u="sng" dirty="0">
                <a:latin typeface="ARS Maquette Pro" panose="02000603000000020004" pitchFamily="2" charset="77"/>
              </a:rPr>
              <a:t>kunnen</a:t>
            </a:r>
            <a:r>
              <a:rPr lang="nl-NL" sz="1400" dirty="0">
                <a:latin typeface="ARS Maquette Pro" panose="02000603000000020004" pitchFamily="2" charset="77"/>
              </a:rPr>
              <a:t> voldoen aan de toetsingscriteria van het kwaliteitskader en het normenkader. </a:t>
            </a:r>
          </a:p>
          <a:p>
            <a:pPr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 indent="0">
              <a:buNone/>
            </a:pPr>
            <a:r>
              <a:rPr lang="nl-NL" sz="1400" dirty="0">
                <a:latin typeface="ARS Maquette Pro" panose="02000603000000020004" pitchFamily="2" charset="77"/>
              </a:rPr>
              <a:t>De verantwoordelijkheid voor het </a:t>
            </a:r>
            <a:r>
              <a:rPr lang="nl-NL" sz="1400" u="sng" dirty="0">
                <a:latin typeface="ARS Maquette Pro" panose="02000603000000020004" pitchFamily="2" charset="77"/>
              </a:rPr>
              <a:t>daadwerkelijk voldoen daaraan </a:t>
            </a:r>
            <a:r>
              <a:rPr lang="nl-NL" sz="1400" dirty="0">
                <a:latin typeface="ARS Maquette Pro" panose="02000603000000020004" pitchFamily="2" charset="77"/>
              </a:rPr>
              <a:t>alsmede het afleggen van verantwoording daarover liggen verankerd in het Professioneel Statuut.</a:t>
            </a:r>
          </a:p>
          <a:p>
            <a:pPr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 indent="0">
              <a:buNone/>
            </a:pPr>
            <a:r>
              <a:rPr lang="nl-NL" sz="1400" dirty="0">
                <a:latin typeface="ARS Maquette Pro" panose="02000603000000020004" pitchFamily="2" charset="77"/>
              </a:rPr>
              <a:t>Continu leren en verbeteren en continue monitoring van proces en doelmatigheidsindicatoren</a:t>
            </a:r>
          </a:p>
          <a:p>
            <a:pPr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42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VAN HYPOTHESE NAAR TREND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" y="1200151"/>
            <a:ext cx="8549640" cy="339447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sz="1400" b="1" dirty="0">
                <a:latin typeface="ARS Maquette Pro" panose="02000603000000020004" pitchFamily="2" charset="77"/>
              </a:rPr>
              <a:t>Analyse</a:t>
            </a:r>
          </a:p>
          <a:p>
            <a:pPr indent="0">
              <a:spcAft>
                <a:spcPts val="24"/>
              </a:spcAft>
              <a:buNone/>
            </a:pPr>
            <a:r>
              <a:rPr lang="nl-NL" sz="1400" dirty="0">
                <a:latin typeface="ARS Maquette Pro" panose="02000603000000020004" pitchFamily="2" charset="77"/>
              </a:rPr>
              <a:t>Leidt wijkverpleegkundig meesterschap, als richtinggevend kader, tot trends in zorgverlening en uitkomsten? En welke zijn robuust?</a:t>
            </a:r>
          </a:p>
          <a:p>
            <a:pPr indent="0">
              <a:spcAft>
                <a:spcPts val="24"/>
              </a:spcAft>
              <a:buNone/>
            </a:pPr>
            <a:endParaRPr lang="nl-NL" sz="800" dirty="0">
              <a:latin typeface="ARS Maquette Pro" panose="02000603000000020004" pitchFamily="2" charset="77"/>
            </a:endParaRPr>
          </a:p>
          <a:p>
            <a:pPr indent="0">
              <a:spcAft>
                <a:spcPts val="24"/>
              </a:spcAft>
              <a:buNone/>
            </a:pPr>
            <a:r>
              <a:rPr lang="nl-NL" sz="1400" dirty="0">
                <a:latin typeface="ARS Maquette Pro" panose="02000603000000020004" pitchFamily="2" charset="77"/>
              </a:rPr>
              <a:t>Zijn deze robuuste trends die ontstaan in de </a:t>
            </a:r>
            <a:r>
              <a:rPr lang="nl-NL" sz="1400" u="sng" dirty="0">
                <a:latin typeface="ARS Maquette Pro" panose="02000603000000020004" pitchFamily="2" charset="77"/>
              </a:rPr>
              <a:t>individuele relatie </a:t>
            </a:r>
            <a:r>
              <a:rPr lang="nl-NL" sz="1400" dirty="0">
                <a:latin typeface="ARS Maquette Pro" panose="02000603000000020004" pitchFamily="2" charset="77"/>
              </a:rPr>
              <a:t>tussen wijkverpleegkundige en klant, dusdanig generiek dat we ze kunnen extrapoleren naar het </a:t>
            </a:r>
            <a:r>
              <a:rPr lang="nl-NL" sz="1400" u="sng" dirty="0">
                <a:latin typeface="ARS Maquette Pro" panose="02000603000000020004" pitchFamily="2" charset="77"/>
              </a:rPr>
              <a:t>collectieve Wijkzorg niveau</a:t>
            </a:r>
            <a:r>
              <a:rPr lang="nl-NL" sz="1400" dirty="0">
                <a:latin typeface="ARS Maquette Pro" panose="02000603000000020004" pitchFamily="2" charset="77"/>
              </a:rPr>
              <a:t>? Oftewel hebben ze een voorspellende waarde voor het geheel?</a:t>
            </a:r>
          </a:p>
        </p:txBody>
      </p:sp>
    </p:spTree>
    <p:extLst>
      <p:ext uri="{BB962C8B-B14F-4D97-AF65-F5344CB8AC3E}">
        <p14:creationId xmlns:p14="http://schemas.microsoft.com/office/powerpoint/2010/main" val="30203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INHOUD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De hypothese vanuit </a:t>
            </a:r>
            <a:r>
              <a:rPr lang="nl-NL" sz="1400" dirty="0" err="1"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latin typeface="ARS Maquette Pro" panose="02000603000000020004" pitchFamily="2" charset="77"/>
              </a:rPr>
              <a:t> en belang </a:t>
            </a:r>
            <a:r>
              <a:rPr lang="nl-NL" sz="1400" dirty="0" err="1"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latin typeface="ARS Maquette Pro" panose="02000603000000020004" pitchFamily="2" charset="77"/>
              </a:rPr>
              <a:t> om mee te kijken in dit proces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Waartoe heeft de hypothese van </a:t>
            </a:r>
            <a:r>
              <a:rPr lang="nl-NL" sz="1400" dirty="0" err="1"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latin typeface="ARS Maquette Pro" panose="02000603000000020004" pitchFamily="2" charset="77"/>
              </a:rPr>
              <a:t> geleid?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Wat zijn verantwoordelijkheden van de wijkverpleging en van </a:t>
            </a:r>
            <a:r>
              <a:rPr lang="nl-NL" sz="1400" dirty="0" err="1"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latin typeface="ARS Maquette Pro" panose="02000603000000020004" pitchFamily="2" charset="77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Waar hebben we een gezamenlijk belang en kunnen we elkaar vinden en versterken? </a:t>
            </a:r>
          </a:p>
        </p:txBody>
      </p:sp>
    </p:spTree>
    <p:extLst>
      <p:ext uri="{BB962C8B-B14F-4D97-AF65-F5344CB8AC3E}">
        <p14:creationId xmlns:p14="http://schemas.microsoft.com/office/powerpoint/2010/main" val="161101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4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WAAR HEBBEN WE EEN GEZAMENLIJK BELANG EN KUNNEN WE ELKAAR VINDEN EN VERSTERKEN?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Maatschappelijke opdracht </a:t>
            </a:r>
          </a:p>
          <a:p>
            <a:pPr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Wijkverpleging heeft een verantwoordelijkheid</a:t>
            </a:r>
          </a:p>
          <a:p>
            <a:pPr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Intensieve betrokkenheid van wijkverpleegkundigen</a:t>
            </a:r>
          </a:p>
          <a:p>
            <a:pPr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Tariefafspraken die dat mogelijk maken</a:t>
            </a:r>
          </a:p>
        </p:txBody>
      </p:sp>
    </p:spTree>
    <p:extLst>
      <p:ext uri="{BB962C8B-B14F-4D97-AF65-F5344CB8AC3E}">
        <p14:creationId xmlns:p14="http://schemas.microsoft.com/office/powerpoint/2010/main" val="218016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39615" y="1597819"/>
            <a:ext cx="517147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92299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2616" y="1597819"/>
            <a:ext cx="3751384" cy="196469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EEN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NIEUWE</a:t>
            </a: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 </a:t>
            </a:r>
            <a:b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KIJK OP DE WIJK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2616" y="110719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SENSIRE CONGRES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13 NOVEMBER 2019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HET KOELHUIS ZUTPHEN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2616" y="293943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VAN SENSIRE PRESENTEREN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 MEESTERSCHAP</a:t>
            </a:r>
          </a:p>
        </p:txBody>
      </p:sp>
    </p:spTree>
    <p:extLst>
      <p:ext uri="{BB962C8B-B14F-4D97-AF65-F5344CB8AC3E}">
        <p14:creationId xmlns:p14="http://schemas.microsoft.com/office/powerpoint/2010/main" val="415033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312227" y="1597819"/>
            <a:ext cx="482111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WANNEER DOEN WE DE GOEDE DINGEN GOED EN STEEDS BETER?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36DA11F-6860-414F-B5D3-D13C8F80EA60}"/>
              </a:ext>
            </a:extLst>
          </p:cNvPr>
          <p:cNvSpPr txBox="1">
            <a:spLocks/>
          </p:cNvSpPr>
          <p:nvPr/>
        </p:nvSpPr>
        <p:spPr>
          <a:xfrm>
            <a:off x="4322885" y="3723436"/>
            <a:ext cx="4821115" cy="111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dirty="0">
                <a:solidFill>
                  <a:schemeClr val="bg1"/>
                </a:solidFill>
                <a:latin typeface="Filson Soft" pitchFamily="2" charset="77"/>
              </a:rPr>
              <a:t>Vanessa </a:t>
            </a:r>
            <a:r>
              <a:rPr lang="nl-NL" sz="1200" dirty="0" err="1">
                <a:solidFill>
                  <a:schemeClr val="bg1"/>
                </a:solidFill>
                <a:latin typeface="Filson Soft" pitchFamily="2" charset="77"/>
              </a:rPr>
              <a:t>Schroer</a:t>
            </a:r>
            <a:r>
              <a:rPr lang="nl-NL" sz="1200" dirty="0">
                <a:solidFill>
                  <a:schemeClr val="bg1"/>
                </a:solidFill>
                <a:latin typeface="Filson Soft" pitchFamily="2" charset="77"/>
              </a:rPr>
              <a:t>, wijkverpleegkundige, </a:t>
            </a:r>
            <a:r>
              <a:rPr lang="nl-NL" sz="1200" dirty="0" err="1">
                <a:solidFill>
                  <a:schemeClr val="bg1"/>
                </a:solidFill>
                <a:latin typeface="Filson Soft" pitchFamily="2" charset="77"/>
              </a:rPr>
              <a:t>Sensire</a:t>
            </a:r>
            <a:endParaRPr lang="nl-NL" sz="1200" dirty="0">
              <a:solidFill>
                <a:schemeClr val="bg1"/>
              </a:solidFill>
              <a:latin typeface="Filson Soft" pitchFamily="2" charset="77"/>
            </a:endParaRPr>
          </a:p>
          <a:p>
            <a:pPr algn="l"/>
            <a:r>
              <a:rPr lang="nl-NL" sz="1200" dirty="0">
                <a:solidFill>
                  <a:schemeClr val="bg1"/>
                </a:solidFill>
                <a:latin typeface="Filson Soft" pitchFamily="2" charset="77"/>
              </a:rPr>
              <a:t>Olivier van Noort, senior inkoper wijkverpleging, </a:t>
            </a:r>
            <a:r>
              <a:rPr lang="nl-NL" sz="1200" dirty="0" err="1">
                <a:solidFill>
                  <a:schemeClr val="bg1"/>
                </a:solidFill>
                <a:latin typeface="Filson Soft" pitchFamily="2" charset="77"/>
              </a:rPr>
              <a:t>Menzis</a:t>
            </a:r>
            <a:endParaRPr lang="nl-NL" sz="1200" dirty="0">
              <a:solidFill>
                <a:schemeClr val="bg1"/>
              </a:solidFill>
              <a:latin typeface="Filson Sof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082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INHOUD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	De hypothese vanuit </a:t>
            </a:r>
            <a:r>
              <a:rPr lang="nl-NL" sz="1400" dirty="0" err="1">
                <a:solidFill>
                  <a:srgbClr val="FF7B0D"/>
                </a:solidFill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 en belang </a:t>
            </a:r>
            <a:r>
              <a:rPr lang="nl-NL" sz="1400" dirty="0" err="1">
                <a:solidFill>
                  <a:srgbClr val="FF7B0D"/>
                </a:solidFill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 om mee te kijken in dit proces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	Waartoe heeft de hypothese van </a:t>
            </a:r>
            <a:r>
              <a:rPr lang="nl-NL" sz="1400" dirty="0" err="1"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latin typeface="ARS Maquette Pro" panose="02000603000000020004" pitchFamily="2" charset="77"/>
              </a:rPr>
              <a:t> geleid?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	Wat zijn verantwoordelijkheden van de wijkverpleging en van </a:t>
            </a:r>
            <a:r>
              <a:rPr lang="nl-NL" sz="1400" dirty="0" err="1"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latin typeface="ARS Maquette Pro" panose="02000603000000020004" pitchFamily="2" charset="77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	Waar hebben we een gezamenlijk belang en kunnen we elkaar vinden en versterken? </a:t>
            </a:r>
          </a:p>
        </p:txBody>
      </p:sp>
    </p:spTree>
    <p:extLst>
      <p:ext uri="{BB962C8B-B14F-4D97-AF65-F5344CB8AC3E}">
        <p14:creationId xmlns:p14="http://schemas.microsoft.com/office/powerpoint/2010/main" val="124657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WIJ HADDEN GEEN REGIE OVER ONS VERPLEEGKUNDIG PROCES</a:t>
            </a:r>
            <a:endParaRPr lang="nl-NL" sz="28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E544227-8C21-0C47-B916-FF303A27EA29}"/>
              </a:ext>
            </a:extLst>
          </p:cNvPr>
          <p:cNvSpPr/>
          <p:nvPr/>
        </p:nvSpPr>
        <p:spPr>
          <a:xfrm>
            <a:off x="4896677" y="1441968"/>
            <a:ext cx="1442738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Anamnese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AA1D66A-4839-7949-B842-8A303780BBDA}"/>
              </a:ext>
            </a:extLst>
          </p:cNvPr>
          <p:cNvSpPr/>
          <p:nvPr/>
        </p:nvSpPr>
        <p:spPr>
          <a:xfrm>
            <a:off x="6654459" y="2086374"/>
            <a:ext cx="1442738" cy="516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Diagnose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204AF9E-D3AD-6941-A9C2-D38ADDD8A060}"/>
              </a:ext>
            </a:extLst>
          </p:cNvPr>
          <p:cNvSpPr/>
          <p:nvPr/>
        </p:nvSpPr>
        <p:spPr>
          <a:xfrm>
            <a:off x="6654459" y="3702054"/>
            <a:ext cx="1442738" cy="516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latin typeface="ARS Maquette Pro" panose="02000603000000020004" pitchFamily="2" charset="77"/>
              </a:rPr>
              <a:t>Plannen van resultaten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AA0BC44-F4E1-A84A-86AB-F0D89DD3BAB0}"/>
              </a:ext>
            </a:extLst>
          </p:cNvPr>
          <p:cNvSpPr/>
          <p:nvPr/>
        </p:nvSpPr>
        <p:spPr>
          <a:xfrm>
            <a:off x="4421412" y="2650686"/>
            <a:ext cx="2153612" cy="100321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ARS Maquette Pro" panose="02000603000000020004" pitchFamily="2" charset="77"/>
              </a:rPr>
              <a:t>Verpleegkundig</a:t>
            </a:r>
          </a:p>
          <a:p>
            <a:pPr algn="ctr"/>
            <a:r>
              <a:rPr lang="nl-NL" sz="1200" dirty="0">
                <a:latin typeface="ARS Maquette Pro" panose="02000603000000020004" pitchFamily="2" charset="77"/>
              </a:rPr>
              <a:t>proces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ABA0058-B032-E64B-84A6-1833E74AC531}"/>
              </a:ext>
            </a:extLst>
          </p:cNvPr>
          <p:cNvSpPr/>
          <p:nvPr/>
        </p:nvSpPr>
        <p:spPr>
          <a:xfrm>
            <a:off x="2944893" y="1932718"/>
            <a:ext cx="1442738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Evalueren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7D0D0EE-ACEF-0941-AC22-ADD948CE2083}"/>
              </a:ext>
            </a:extLst>
          </p:cNvPr>
          <p:cNvSpPr/>
          <p:nvPr/>
        </p:nvSpPr>
        <p:spPr>
          <a:xfrm>
            <a:off x="2869770" y="3482265"/>
            <a:ext cx="1442738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uitvoeren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A475F32C-13CD-1D48-B07E-C02DF30221B2}"/>
              </a:ext>
            </a:extLst>
          </p:cNvPr>
          <p:cNvSpPr/>
          <p:nvPr/>
        </p:nvSpPr>
        <p:spPr>
          <a:xfrm>
            <a:off x="4638501" y="4355884"/>
            <a:ext cx="1575430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>
                <a:latin typeface="ARS Maquette Pro" panose="02000603000000020004" pitchFamily="2" charset="77"/>
              </a:rPr>
              <a:t>Plannen van interventies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45BED71-F6C2-E347-8C49-3007C7B6A5EC}"/>
              </a:ext>
            </a:extLst>
          </p:cNvPr>
          <p:cNvSpPr txBox="1"/>
          <p:nvPr/>
        </p:nvSpPr>
        <p:spPr>
          <a:xfrm>
            <a:off x="628717" y="4587167"/>
            <a:ext cx="3667954" cy="2084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 START</a:t>
            </a:r>
            <a:r>
              <a:rPr lang="nl-NL" sz="1400" dirty="0">
                <a:latin typeface="ARS Maquette Pro" panose="02000603000000020004" pitchFamily="2" charset="77"/>
              </a:rPr>
              <a:t>: I. Op basis van een CIZ opdracht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575F638-B63D-FE4F-A7E7-4B1DA13BECC4}"/>
              </a:ext>
            </a:extLst>
          </p:cNvPr>
          <p:cNvSpPr txBox="1"/>
          <p:nvPr/>
        </p:nvSpPr>
        <p:spPr>
          <a:xfrm>
            <a:off x="497973" y="4022244"/>
            <a:ext cx="2880015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3. Zorguitvoering in gang zetten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EA012CC-373A-6848-AC2F-A86F6C40694D}"/>
              </a:ext>
            </a:extLst>
          </p:cNvPr>
          <p:cNvSpPr txBox="1"/>
          <p:nvPr/>
        </p:nvSpPr>
        <p:spPr>
          <a:xfrm>
            <a:off x="477745" y="2384384"/>
            <a:ext cx="2684186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2 x per jaar omdat het </a:t>
            </a:r>
            <a:r>
              <a:rPr lang="nl-NL" sz="1400" i="1" dirty="0">
                <a:latin typeface="ARS Maquette Pro" panose="02000603000000020004" pitchFamily="2" charset="77"/>
              </a:rPr>
              <a:t>moest</a:t>
            </a:r>
          </a:p>
        </p:txBody>
      </p:sp>
      <p:cxnSp>
        <p:nvCxnSpPr>
          <p:cNvPr id="16" name="Kromme verbindingslijn 15">
            <a:extLst>
              <a:ext uri="{FF2B5EF4-FFF2-40B4-BE49-F238E27FC236}">
                <a16:creationId xmlns:a16="http://schemas.microsoft.com/office/drawing/2014/main" id="{383D59E8-5CA9-7446-8B50-0EF06E1A2747}"/>
              </a:ext>
            </a:extLst>
          </p:cNvPr>
          <p:cNvCxnSpPr>
            <a:stCxn id="12" idx="2"/>
            <a:endCxn id="6" idx="2"/>
          </p:cNvCxnSpPr>
          <p:nvPr/>
        </p:nvCxnSpPr>
        <p:spPr>
          <a:xfrm rot="10800000" flipH="1">
            <a:off x="4638501" y="1700046"/>
            <a:ext cx="258176" cy="2913916"/>
          </a:xfrm>
          <a:prstGeom prst="curvedConnector3">
            <a:avLst>
              <a:gd name="adj1" fmla="val -88544"/>
            </a:avLst>
          </a:prstGeom>
          <a:ln w="38100" cmpd="sng">
            <a:solidFill>
              <a:srgbClr val="713B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F190C49A-8CA7-4547-8944-D121475E3F63}"/>
              </a:ext>
            </a:extLst>
          </p:cNvPr>
          <p:cNvSpPr txBox="1"/>
          <p:nvPr/>
        </p:nvSpPr>
        <p:spPr>
          <a:xfrm>
            <a:off x="2433434" y="1128734"/>
            <a:ext cx="4277132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2. Beperkte, op interventies gerichte anamnese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B60D348-B971-674C-AB92-B7F84697EA75}"/>
              </a:ext>
            </a:extLst>
          </p:cNvPr>
          <p:cNvSpPr txBox="1"/>
          <p:nvPr/>
        </p:nvSpPr>
        <p:spPr>
          <a:xfrm rot="5400000">
            <a:off x="7127553" y="2864889"/>
            <a:ext cx="3036947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Niet of nauwelijks aandacht voor</a:t>
            </a:r>
            <a:endParaRPr lang="nl-NL" sz="1400" i="1" dirty="0">
              <a:latin typeface="ARS Maquette Pro" panose="02000603000000020004" pitchFamily="2" charset="77"/>
            </a:endParaRPr>
          </a:p>
        </p:txBody>
      </p:sp>
      <p:sp>
        <p:nvSpPr>
          <p:cNvPr id="19" name="Rechteraccolade 18">
            <a:extLst>
              <a:ext uri="{FF2B5EF4-FFF2-40B4-BE49-F238E27FC236}">
                <a16:creationId xmlns:a16="http://schemas.microsoft.com/office/drawing/2014/main" id="{7FCFE210-FC23-0A48-A17E-0DB51D18832A}"/>
              </a:ext>
            </a:extLst>
          </p:cNvPr>
          <p:cNvSpPr/>
          <p:nvPr/>
        </p:nvSpPr>
        <p:spPr>
          <a:xfrm>
            <a:off x="8041428" y="2450972"/>
            <a:ext cx="324840" cy="1402638"/>
          </a:xfrm>
          <a:prstGeom prst="rightBrace">
            <a:avLst>
              <a:gd name="adj1" fmla="val 7392"/>
              <a:gd name="adj2" fmla="val 49324"/>
            </a:avLst>
          </a:prstGeom>
          <a:ln w="38100" cmpd="sng">
            <a:solidFill>
              <a:srgbClr val="713B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Kromme verbindingslijn 21">
            <a:extLst>
              <a:ext uri="{FF2B5EF4-FFF2-40B4-BE49-F238E27FC236}">
                <a16:creationId xmlns:a16="http://schemas.microsoft.com/office/drawing/2014/main" id="{CC51308E-9209-A445-866D-C28B55C1E1B2}"/>
              </a:ext>
            </a:extLst>
          </p:cNvPr>
          <p:cNvCxnSpPr>
            <a:cxnSpLocks/>
            <a:stCxn id="12" idx="2"/>
          </p:cNvCxnSpPr>
          <p:nvPr/>
        </p:nvCxnSpPr>
        <p:spPr>
          <a:xfrm rot="10800000">
            <a:off x="3749901" y="3998420"/>
            <a:ext cx="888600" cy="615542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713B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C4AFE362-A627-704C-B35E-EAD09EF41386}"/>
              </a:ext>
            </a:extLst>
          </p:cNvPr>
          <p:cNvCxnSpPr/>
          <p:nvPr/>
        </p:nvCxnSpPr>
        <p:spPr>
          <a:xfrm>
            <a:off x="4257992" y="4739589"/>
            <a:ext cx="495015" cy="2274"/>
          </a:xfrm>
          <a:prstGeom prst="straightConnector1">
            <a:avLst/>
          </a:prstGeom>
          <a:ln w="38100" cmpd="sng">
            <a:solidFill>
              <a:srgbClr val="713B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15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WIJKVERPLEEGKUNDIG MEESTERSCHAP</a:t>
            </a:r>
            <a:b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latin typeface="Filson Soft Regular"/>
                <a:cs typeface="Filson Soft Regular"/>
              </a:rPr>
              <a:t>KERN VAN ONZE ROL</a:t>
            </a:r>
            <a:endParaRPr lang="nl-NL" sz="2800" dirty="0"/>
          </a:p>
        </p:txBody>
      </p:sp>
      <p:grpSp>
        <p:nvGrpSpPr>
          <p:cNvPr id="20" name="Groeperen 46">
            <a:extLst>
              <a:ext uri="{FF2B5EF4-FFF2-40B4-BE49-F238E27FC236}">
                <a16:creationId xmlns:a16="http://schemas.microsoft.com/office/drawing/2014/main" id="{AAED9917-D685-AD4C-BEB5-D273771D60FA}"/>
              </a:ext>
            </a:extLst>
          </p:cNvPr>
          <p:cNvGrpSpPr/>
          <p:nvPr/>
        </p:nvGrpSpPr>
        <p:grpSpPr>
          <a:xfrm>
            <a:off x="1084967" y="1152749"/>
            <a:ext cx="7064597" cy="3769764"/>
            <a:chOff x="1002057" y="1878004"/>
            <a:chExt cx="7064597" cy="4561415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BB7C309A-1D87-0148-B6DA-FA7595C3A83F}"/>
                </a:ext>
              </a:extLst>
            </p:cNvPr>
            <p:cNvSpPr txBox="1"/>
            <p:nvPr/>
          </p:nvSpPr>
          <p:spPr>
            <a:xfrm>
              <a:off x="3379717" y="1878004"/>
              <a:ext cx="1848583" cy="7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Gegevens verzamelen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 Beoordelen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01988F3F-A8CD-A24B-AD34-242F62EAD72F}"/>
                </a:ext>
              </a:extLst>
            </p:cNvPr>
            <p:cNvSpPr txBox="1"/>
            <p:nvPr/>
          </p:nvSpPr>
          <p:spPr>
            <a:xfrm>
              <a:off x="6549829" y="3888289"/>
              <a:ext cx="1516825" cy="7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Oordeel vormen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 Afspraken maken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79727B1-4C8E-0D4B-BB0A-1CA5B0689C39}"/>
                </a:ext>
              </a:extLst>
            </p:cNvPr>
            <p:cNvSpPr txBox="1"/>
            <p:nvPr/>
          </p:nvSpPr>
          <p:spPr>
            <a:xfrm>
              <a:off x="3569588" y="5728455"/>
              <a:ext cx="1229824" cy="7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Organiseren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Samenwerken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49DFF974-C94B-3940-9848-38B8A51AE266}"/>
                </a:ext>
              </a:extLst>
            </p:cNvPr>
            <p:cNvSpPr txBox="1"/>
            <p:nvPr/>
          </p:nvSpPr>
          <p:spPr>
            <a:xfrm>
              <a:off x="1002057" y="3747005"/>
              <a:ext cx="1019831" cy="7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Monitoren 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 Bijstellen</a:t>
              </a:r>
            </a:p>
          </p:txBody>
        </p:sp>
        <p:grpSp>
          <p:nvGrpSpPr>
            <p:cNvPr id="27" name="Groeperen 24">
              <a:extLst>
                <a:ext uri="{FF2B5EF4-FFF2-40B4-BE49-F238E27FC236}">
                  <a16:creationId xmlns:a16="http://schemas.microsoft.com/office/drawing/2014/main" id="{BE06EA2C-B421-9E44-8D12-19ECBC405E1A}"/>
                </a:ext>
              </a:extLst>
            </p:cNvPr>
            <p:cNvGrpSpPr/>
            <p:nvPr/>
          </p:nvGrpSpPr>
          <p:grpSpPr>
            <a:xfrm>
              <a:off x="1874769" y="2789568"/>
              <a:ext cx="4663964" cy="2825164"/>
              <a:chOff x="3638208" y="2950608"/>
              <a:chExt cx="4663964" cy="2825164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E5BBB0B3-3ABF-5A48-9F82-7608951F83B4}"/>
                  </a:ext>
                </a:extLst>
              </p:cNvPr>
              <p:cNvSpPr/>
              <p:nvPr/>
            </p:nvSpPr>
            <p:spPr>
              <a:xfrm>
                <a:off x="3638208" y="3371235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Evalueren</a:t>
                </a:r>
              </a:p>
            </p:txBody>
          </p:sp>
          <p:sp>
            <p:nvSpPr>
              <p:cNvPr id="33" name="Ovaal 32">
                <a:extLst>
                  <a:ext uri="{FF2B5EF4-FFF2-40B4-BE49-F238E27FC236}">
                    <a16:creationId xmlns:a16="http://schemas.microsoft.com/office/drawing/2014/main" id="{D35017AF-5DEB-3F45-A43A-60937DEC8BF0}"/>
                  </a:ext>
                </a:extLst>
              </p:cNvPr>
              <p:cNvSpPr/>
              <p:nvPr/>
            </p:nvSpPr>
            <p:spPr>
              <a:xfrm>
                <a:off x="3841266" y="4686125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uitvoeren</a:t>
                </a:r>
              </a:p>
            </p:txBody>
          </p: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564FD88F-1AE4-2648-ADCE-545125598CE5}"/>
                  </a:ext>
                </a:extLst>
              </p:cNvPr>
              <p:cNvSpPr/>
              <p:nvPr/>
            </p:nvSpPr>
            <p:spPr>
              <a:xfrm>
                <a:off x="6094394" y="4861372"/>
                <a:ext cx="1575430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Plannen van interventies</a:t>
                </a:r>
              </a:p>
            </p:txBody>
          </p:sp>
          <p:sp>
            <p:nvSpPr>
              <p:cNvPr id="35" name="Ovaal 34">
                <a:extLst>
                  <a:ext uri="{FF2B5EF4-FFF2-40B4-BE49-F238E27FC236}">
                    <a16:creationId xmlns:a16="http://schemas.microsoft.com/office/drawing/2014/main" id="{C93F5BC3-E113-864F-8DB7-16F06DF7E033}"/>
                  </a:ext>
                </a:extLst>
              </p:cNvPr>
              <p:cNvSpPr/>
              <p:nvPr/>
            </p:nvSpPr>
            <p:spPr>
              <a:xfrm>
                <a:off x="6859434" y="4130865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Plannen van resultaten</a:t>
                </a:r>
              </a:p>
            </p:txBody>
          </p: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D69CEE3B-C1EA-1C4E-A071-99D7E7D0E63E}"/>
                  </a:ext>
                </a:extLst>
              </p:cNvPr>
              <p:cNvSpPr/>
              <p:nvPr/>
            </p:nvSpPr>
            <p:spPr>
              <a:xfrm>
                <a:off x="6759795" y="3388854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Diagnose</a:t>
                </a: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62BA8D4C-8A8D-7D48-A0C2-6C237DD1B6E2}"/>
                  </a:ext>
                </a:extLst>
              </p:cNvPr>
              <p:cNvSpPr/>
              <p:nvPr/>
            </p:nvSpPr>
            <p:spPr>
              <a:xfrm>
                <a:off x="5284004" y="2950608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Anamnese</a:t>
                </a:r>
              </a:p>
            </p:txBody>
          </p:sp>
          <p:sp>
            <p:nvSpPr>
              <p:cNvPr id="38" name="Ovaal 37">
                <a:extLst>
                  <a:ext uri="{FF2B5EF4-FFF2-40B4-BE49-F238E27FC236}">
                    <a16:creationId xmlns:a16="http://schemas.microsoft.com/office/drawing/2014/main" id="{86E8F770-808F-314C-995F-6A4E12F60C0E}"/>
                  </a:ext>
                </a:extLst>
              </p:cNvPr>
              <p:cNvSpPr/>
              <p:nvPr/>
            </p:nvSpPr>
            <p:spPr>
              <a:xfrm>
                <a:off x="4546693" y="3638594"/>
                <a:ext cx="2618482" cy="152293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Wijkverpleegkundig</a:t>
                </a:r>
              </a:p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proces</a:t>
                </a:r>
              </a:p>
            </p:txBody>
          </p:sp>
        </p:grpSp>
        <p:cxnSp>
          <p:nvCxnSpPr>
            <p:cNvPr id="28" name="Kromme verbindingslijn 27">
              <a:extLst>
                <a:ext uri="{FF2B5EF4-FFF2-40B4-BE49-F238E27FC236}">
                  <a16:creationId xmlns:a16="http://schemas.microsoft.com/office/drawing/2014/main" id="{203E79FF-12B5-A74E-A716-5995EA559054}"/>
                </a:ext>
              </a:extLst>
            </p:cNvPr>
            <p:cNvCxnSpPr>
              <a:stCxn id="21" idx="3"/>
              <a:endCxn id="23" idx="0"/>
            </p:cNvCxnSpPr>
            <p:nvPr/>
          </p:nvCxnSpPr>
          <p:spPr>
            <a:xfrm>
              <a:off x="5228300" y="2233487"/>
              <a:ext cx="2079942" cy="1654803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Kromme verbindingslijn 28">
              <a:extLst>
                <a:ext uri="{FF2B5EF4-FFF2-40B4-BE49-F238E27FC236}">
                  <a16:creationId xmlns:a16="http://schemas.microsoft.com/office/drawing/2014/main" id="{FA5FC6DB-921D-B249-B9D0-36236E9E6AD6}"/>
                </a:ext>
              </a:extLst>
            </p:cNvPr>
            <p:cNvCxnSpPr>
              <a:stCxn id="23" idx="2"/>
              <a:endCxn id="24" idx="3"/>
            </p:cNvCxnSpPr>
            <p:nvPr/>
          </p:nvCxnSpPr>
          <p:spPr>
            <a:xfrm rot="5400000">
              <a:off x="5311485" y="4087180"/>
              <a:ext cx="1484685" cy="2508830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Kromme verbindingslijn 29">
              <a:extLst>
                <a:ext uri="{FF2B5EF4-FFF2-40B4-BE49-F238E27FC236}">
                  <a16:creationId xmlns:a16="http://schemas.microsoft.com/office/drawing/2014/main" id="{5C585EE5-6B76-A84A-8F71-F3FD30074016}"/>
                </a:ext>
              </a:extLst>
            </p:cNvPr>
            <p:cNvCxnSpPr>
              <a:stCxn id="24" idx="1"/>
              <a:endCxn id="26" idx="2"/>
            </p:cNvCxnSpPr>
            <p:nvPr/>
          </p:nvCxnSpPr>
          <p:spPr>
            <a:xfrm rot="10800000">
              <a:off x="1511974" y="4457970"/>
              <a:ext cx="2057615" cy="1625969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Kromme verbindingslijn 30">
              <a:extLst>
                <a:ext uri="{FF2B5EF4-FFF2-40B4-BE49-F238E27FC236}">
                  <a16:creationId xmlns:a16="http://schemas.microsoft.com/office/drawing/2014/main" id="{4E0E4074-7D3A-1149-9AAF-605924148B67}"/>
                </a:ext>
              </a:extLst>
            </p:cNvPr>
            <p:cNvCxnSpPr>
              <a:stCxn id="26" idx="0"/>
              <a:endCxn id="21" idx="1"/>
            </p:cNvCxnSpPr>
            <p:nvPr/>
          </p:nvCxnSpPr>
          <p:spPr>
            <a:xfrm rot="5400000" flipH="1" flipV="1">
              <a:off x="1689087" y="2056374"/>
              <a:ext cx="1513518" cy="1867744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764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INHOUD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De hypothese vanuit </a:t>
            </a:r>
            <a:r>
              <a:rPr lang="nl-NL" sz="1400" dirty="0" err="1"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latin typeface="ARS Maquette Pro" panose="02000603000000020004" pitchFamily="2" charset="77"/>
              </a:rPr>
              <a:t> en belang </a:t>
            </a:r>
            <a:r>
              <a:rPr lang="nl-NL" sz="1400" dirty="0" err="1"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latin typeface="ARS Maquette Pro" panose="02000603000000020004" pitchFamily="2" charset="77"/>
              </a:rPr>
              <a:t> om mee te kijken in dit proces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Waartoe heeft de hypothese van </a:t>
            </a:r>
            <a:r>
              <a:rPr lang="nl-NL" sz="1400" dirty="0" err="1">
                <a:solidFill>
                  <a:srgbClr val="FF7B0D"/>
                </a:solidFill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 geleid?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Wat zijn verantwoordelijkheden van de wijkverpleging en van </a:t>
            </a:r>
            <a:r>
              <a:rPr lang="nl-NL" sz="1400" dirty="0" err="1">
                <a:latin typeface="ARS Maquette Pro" panose="02000603000000020004" pitchFamily="2" charset="77"/>
              </a:rPr>
              <a:t>Menzis</a:t>
            </a:r>
            <a:r>
              <a:rPr lang="nl-NL" sz="1400" dirty="0">
                <a:latin typeface="ARS Maquette Pro" panose="02000603000000020004" pitchFamily="2" charset="77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nl-NL" sz="1400" dirty="0">
                <a:latin typeface="ARS Maquette Pro" panose="02000603000000020004" pitchFamily="2" charset="77"/>
              </a:rPr>
              <a:t>Waar hebben we een gezamenlijk belang en kunnen we elkaar vinden en versterken? </a:t>
            </a:r>
          </a:p>
        </p:txBody>
      </p:sp>
    </p:spTree>
    <p:extLst>
      <p:ext uri="{BB962C8B-B14F-4D97-AF65-F5344CB8AC3E}">
        <p14:creationId xmlns:p14="http://schemas.microsoft.com/office/powerpoint/2010/main" val="306288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LEREN</a:t>
            </a:r>
            <a:endParaRPr lang="nl-NL" sz="2800" dirty="0"/>
          </a:p>
        </p:txBody>
      </p:sp>
      <p:grpSp>
        <p:nvGrpSpPr>
          <p:cNvPr id="22" name="Groeperen 1">
            <a:extLst>
              <a:ext uri="{FF2B5EF4-FFF2-40B4-BE49-F238E27FC236}">
                <a16:creationId xmlns:a16="http://schemas.microsoft.com/office/drawing/2014/main" id="{604A050F-619A-D04A-A181-0991CFE30832}"/>
              </a:ext>
            </a:extLst>
          </p:cNvPr>
          <p:cNvGrpSpPr/>
          <p:nvPr/>
        </p:nvGrpSpPr>
        <p:grpSpPr>
          <a:xfrm>
            <a:off x="1788160" y="1483054"/>
            <a:ext cx="5649010" cy="2991306"/>
            <a:chOff x="3920880" y="2269150"/>
            <a:chExt cx="4714790" cy="3837742"/>
          </a:xfrm>
        </p:grpSpPr>
        <p:grpSp>
          <p:nvGrpSpPr>
            <p:cNvPr id="25" name="Groeperen 2">
              <a:extLst>
                <a:ext uri="{FF2B5EF4-FFF2-40B4-BE49-F238E27FC236}">
                  <a16:creationId xmlns:a16="http://schemas.microsoft.com/office/drawing/2014/main" id="{83376B4E-0827-394D-8B40-3F844321549F}"/>
                </a:ext>
              </a:extLst>
            </p:cNvPr>
            <p:cNvGrpSpPr/>
            <p:nvPr/>
          </p:nvGrpSpPr>
          <p:grpSpPr>
            <a:xfrm>
              <a:off x="3920880" y="2269150"/>
              <a:ext cx="4714790" cy="3837742"/>
              <a:chOff x="3614471" y="2485318"/>
              <a:chExt cx="4714790" cy="3837742"/>
            </a:xfrm>
          </p:grpSpPr>
          <p:sp>
            <p:nvSpPr>
              <p:cNvPr id="45" name="Ovaal 44">
                <a:extLst>
                  <a:ext uri="{FF2B5EF4-FFF2-40B4-BE49-F238E27FC236}">
                    <a16:creationId xmlns:a16="http://schemas.microsoft.com/office/drawing/2014/main" id="{AF868C5C-4987-EA44-B2DC-02FCF58C78A9}"/>
                  </a:ext>
                </a:extLst>
              </p:cNvPr>
              <p:cNvSpPr/>
              <p:nvPr/>
            </p:nvSpPr>
            <p:spPr>
              <a:xfrm>
                <a:off x="5303569" y="2485318"/>
                <a:ext cx="1205107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Anamnese</a:t>
                </a:r>
              </a:p>
            </p:txBody>
          </p:sp>
          <p:sp>
            <p:nvSpPr>
              <p:cNvPr id="46" name="Ovaal 45">
                <a:extLst>
                  <a:ext uri="{FF2B5EF4-FFF2-40B4-BE49-F238E27FC236}">
                    <a16:creationId xmlns:a16="http://schemas.microsoft.com/office/drawing/2014/main" id="{95516D76-5796-7548-BEEA-63CA0D7A25D1}"/>
                  </a:ext>
                </a:extLst>
              </p:cNvPr>
              <p:cNvSpPr/>
              <p:nvPr/>
            </p:nvSpPr>
            <p:spPr>
              <a:xfrm>
                <a:off x="7041786" y="3139150"/>
                <a:ext cx="1024946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Diagnose</a:t>
                </a:r>
              </a:p>
            </p:txBody>
          </p:sp>
          <p:sp>
            <p:nvSpPr>
              <p:cNvPr id="47" name="Ovaal 46">
                <a:extLst>
                  <a:ext uri="{FF2B5EF4-FFF2-40B4-BE49-F238E27FC236}">
                    <a16:creationId xmlns:a16="http://schemas.microsoft.com/office/drawing/2014/main" id="{B6293171-1DBF-D84A-86D9-A052E921842E}"/>
                  </a:ext>
                </a:extLst>
              </p:cNvPr>
              <p:cNvSpPr/>
              <p:nvPr/>
            </p:nvSpPr>
            <p:spPr>
              <a:xfrm>
                <a:off x="7119069" y="4623669"/>
                <a:ext cx="1210192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Plannen van resultaten</a:t>
                </a:r>
              </a:p>
            </p:txBody>
          </p:sp>
          <p:sp>
            <p:nvSpPr>
              <p:cNvPr id="48" name="Ovaal 47">
                <a:extLst>
                  <a:ext uri="{FF2B5EF4-FFF2-40B4-BE49-F238E27FC236}">
                    <a16:creationId xmlns:a16="http://schemas.microsoft.com/office/drawing/2014/main" id="{55BDC07F-1A79-DD4F-A949-6F4A0F4059F6}"/>
                  </a:ext>
                </a:extLst>
              </p:cNvPr>
              <p:cNvSpPr/>
              <p:nvPr/>
            </p:nvSpPr>
            <p:spPr>
              <a:xfrm>
                <a:off x="4808738" y="3596349"/>
                <a:ext cx="2193239" cy="161568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Verpleegkundig</a:t>
                </a:r>
              </a:p>
              <a:p>
                <a:pPr algn="ctr"/>
                <a:r>
                  <a:rPr lang="nl-NL" sz="1600" dirty="0"/>
                  <a:t>proces</a:t>
                </a:r>
              </a:p>
            </p:txBody>
          </p:sp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F2EC8A88-DC46-6045-9515-1F0E5EF5AB26}"/>
                  </a:ext>
                </a:extLst>
              </p:cNvPr>
              <p:cNvSpPr/>
              <p:nvPr/>
            </p:nvSpPr>
            <p:spPr>
              <a:xfrm>
                <a:off x="3722969" y="2985494"/>
                <a:ext cx="1205108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Evalueren</a:t>
                </a:r>
              </a:p>
            </p:txBody>
          </p:sp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033482EE-51C9-944F-8BD7-A0BD8DA3FB00}"/>
                  </a:ext>
                </a:extLst>
              </p:cNvPr>
              <p:cNvSpPr/>
              <p:nvPr/>
            </p:nvSpPr>
            <p:spPr>
              <a:xfrm>
                <a:off x="3614471" y="4535040"/>
                <a:ext cx="1085364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Uitvoeren</a:t>
                </a:r>
              </a:p>
            </p:txBody>
          </p:sp>
          <p:sp>
            <p:nvSpPr>
              <p:cNvPr id="51" name="Ovaal 50">
                <a:extLst>
                  <a:ext uri="{FF2B5EF4-FFF2-40B4-BE49-F238E27FC236}">
                    <a16:creationId xmlns:a16="http://schemas.microsoft.com/office/drawing/2014/main" id="{0F35DB2C-801B-8F4E-9EFA-AF8BEA750368}"/>
                  </a:ext>
                </a:extLst>
              </p:cNvPr>
              <p:cNvSpPr/>
              <p:nvPr/>
            </p:nvSpPr>
            <p:spPr>
              <a:xfrm>
                <a:off x="5150855" y="5408660"/>
                <a:ext cx="1357821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Plannen van interventies</a:t>
                </a:r>
              </a:p>
            </p:txBody>
          </p:sp>
        </p:grpSp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91405B53-9E63-894D-AA0C-F686086C210D}"/>
                </a:ext>
              </a:extLst>
            </p:cNvPr>
            <p:cNvCxnSpPr/>
            <p:nvPr/>
          </p:nvCxnSpPr>
          <p:spPr>
            <a:xfrm>
              <a:off x="6992971" y="2806945"/>
              <a:ext cx="223546" cy="193575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>
              <a:extLst>
                <a:ext uri="{FF2B5EF4-FFF2-40B4-BE49-F238E27FC236}">
                  <a16:creationId xmlns:a16="http://schemas.microsoft.com/office/drawing/2014/main" id="{599F774E-F885-424A-A728-1802C4E4388D}"/>
                </a:ext>
              </a:extLst>
            </p:cNvPr>
            <p:cNvCxnSpPr/>
            <p:nvPr/>
          </p:nvCxnSpPr>
          <p:spPr>
            <a:xfrm flipH="1">
              <a:off x="8124247" y="3927221"/>
              <a:ext cx="9007" cy="391651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1B630721-771A-BD48-B62F-CD3CA0332927}"/>
                </a:ext>
              </a:extLst>
            </p:cNvPr>
            <p:cNvCxnSpPr/>
            <p:nvPr/>
          </p:nvCxnSpPr>
          <p:spPr>
            <a:xfrm flipH="1">
              <a:off x="7124649" y="5321901"/>
              <a:ext cx="410721" cy="244665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met pijl 41">
              <a:extLst>
                <a:ext uri="{FF2B5EF4-FFF2-40B4-BE49-F238E27FC236}">
                  <a16:creationId xmlns:a16="http://schemas.microsoft.com/office/drawing/2014/main" id="{14B3DBAD-57A7-1945-ABD9-DF635BAAB485}"/>
                </a:ext>
              </a:extLst>
            </p:cNvPr>
            <p:cNvCxnSpPr/>
            <p:nvPr/>
          </p:nvCxnSpPr>
          <p:spPr>
            <a:xfrm flipH="1" flipV="1">
              <a:off x="4827712" y="5233272"/>
              <a:ext cx="388589" cy="216198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met pijl 42">
              <a:extLst>
                <a:ext uri="{FF2B5EF4-FFF2-40B4-BE49-F238E27FC236}">
                  <a16:creationId xmlns:a16="http://schemas.microsoft.com/office/drawing/2014/main" id="{85DA064D-3640-B64E-A207-4A3C33DB8F99}"/>
                </a:ext>
              </a:extLst>
            </p:cNvPr>
            <p:cNvCxnSpPr/>
            <p:nvPr/>
          </p:nvCxnSpPr>
          <p:spPr>
            <a:xfrm flipV="1">
              <a:off x="4305311" y="3765088"/>
              <a:ext cx="0" cy="378310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47CB5D1E-A6ED-2845-AC7D-F97EB39EB008}"/>
                </a:ext>
              </a:extLst>
            </p:cNvPr>
            <p:cNvCxnSpPr/>
            <p:nvPr/>
          </p:nvCxnSpPr>
          <p:spPr>
            <a:xfrm flipV="1">
              <a:off x="5115147" y="2639165"/>
              <a:ext cx="397263" cy="130160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7E7CBA48-746E-4F4A-BD1D-E06E1AED9DC5}"/>
              </a:ext>
            </a:extLst>
          </p:cNvPr>
          <p:cNvSpPr txBox="1"/>
          <p:nvPr/>
        </p:nvSpPr>
        <p:spPr>
          <a:xfrm>
            <a:off x="3164296" y="268676"/>
            <a:ext cx="3275693" cy="960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rgbClr val="FF7B0D"/>
              </a:buClr>
              <a:buAutoNum type="arabicPeriod"/>
            </a:pPr>
            <a:r>
              <a:rPr lang="nl-NL" sz="1050" dirty="0">
                <a:latin typeface="ARS Maquette Pro" panose="02000603000000020004" pitchFamily="2" charset="77"/>
              </a:rPr>
              <a:t>Initiële anamnese op basis van Gordon</a:t>
            </a:r>
          </a:p>
          <a:p>
            <a:pPr marL="342900" indent="-342900">
              <a:buClr>
                <a:srgbClr val="FF7B0D"/>
              </a:buClr>
              <a:buAutoNum type="arabicPeriod"/>
            </a:pPr>
            <a:r>
              <a:rPr lang="nl-NL" sz="1050" dirty="0">
                <a:latin typeface="ARS Maquette Pro" panose="02000603000000020004" pitchFamily="2" charset="77"/>
              </a:rPr>
              <a:t>Medische diagnoses, beleid en netwerk</a:t>
            </a:r>
          </a:p>
          <a:p>
            <a:pPr marL="342900" indent="-342900">
              <a:buClr>
                <a:srgbClr val="FF7B0D"/>
              </a:buClr>
              <a:buAutoNum type="arabicPeriod"/>
            </a:pPr>
            <a:r>
              <a:rPr lang="nl-NL" sz="1050" dirty="0">
                <a:latin typeface="ARS Maquette Pro" panose="02000603000000020004" pitchFamily="2" charset="77"/>
              </a:rPr>
              <a:t>&gt;75 jaar oud, GFI (kwetsbaarheidsmeting)</a:t>
            </a:r>
          </a:p>
          <a:p>
            <a:pPr marL="342900" indent="-342900">
              <a:buClr>
                <a:srgbClr val="FF7B0D"/>
              </a:buClr>
              <a:buAutoNum type="arabicPeriod"/>
            </a:pPr>
            <a:r>
              <a:rPr lang="nl-NL" sz="1050" dirty="0">
                <a:latin typeface="ARS Maquette Pro" panose="02000603000000020004" pitchFamily="2" charset="77"/>
              </a:rPr>
              <a:t>GFI&gt;4 prioriteringsanamnese/ positieve gezondheid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07BE32A-0A2F-3F41-A0CC-747F95A4F539}"/>
              </a:ext>
            </a:extLst>
          </p:cNvPr>
          <p:cNvSpPr txBox="1"/>
          <p:nvPr/>
        </p:nvSpPr>
        <p:spPr>
          <a:xfrm>
            <a:off x="7035606" y="1477285"/>
            <a:ext cx="1976314" cy="819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1200" dirty="0">
                <a:latin typeface="ARS Maquette Pro" panose="02000603000000020004" pitchFamily="2" charset="77"/>
              </a:rPr>
              <a:t>Methodische Casuïstiek klinisch redeneren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C93AE8C9-B820-6E46-BFF6-788D87F4C0D3}"/>
              </a:ext>
            </a:extLst>
          </p:cNvPr>
          <p:cNvSpPr txBox="1"/>
          <p:nvPr/>
        </p:nvSpPr>
        <p:spPr>
          <a:xfrm>
            <a:off x="6824410" y="3983688"/>
            <a:ext cx="1976314" cy="4703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1200" dirty="0">
                <a:latin typeface="ARS Maquette Pro" panose="02000603000000020004" pitchFamily="2" charset="77"/>
              </a:rPr>
              <a:t>Vervolgtraining Omaha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A3A08EDB-2381-824E-BDC8-0B920288F49E}"/>
              </a:ext>
            </a:extLst>
          </p:cNvPr>
          <p:cNvSpPr txBox="1"/>
          <p:nvPr/>
        </p:nvSpPr>
        <p:spPr>
          <a:xfrm>
            <a:off x="180941" y="3862503"/>
            <a:ext cx="2328067" cy="712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1200" dirty="0">
                <a:latin typeface="ARS Maquette Pro" panose="02000603000000020004" pitchFamily="2" charset="77"/>
              </a:rPr>
              <a:t>Aanpak ontwikkeld voor samenwerken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83CD8A43-50F4-6849-9951-824B5088C46F}"/>
              </a:ext>
            </a:extLst>
          </p:cNvPr>
          <p:cNvSpPr txBox="1"/>
          <p:nvPr/>
        </p:nvSpPr>
        <p:spPr>
          <a:xfrm>
            <a:off x="387368" y="1145463"/>
            <a:ext cx="2618565" cy="712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1200" dirty="0">
                <a:latin typeface="ARS Maquette Pro" panose="02000603000000020004" pitchFamily="2" charset="77"/>
              </a:rPr>
              <a:t>Casuïstiek bespreking zodat we de goede dingen steeds beter doen</a:t>
            </a:r>
          </a:p>
        </p:txBody>
      </p:sp>
      <p:sp>
        <p:nvSpPr>
          <p:cNvPr id="23" name="PIJL-RECHTS 2">
            <a:extLst>
              <a:ext uri="{FF2B5EF4-FFF2-40B4-BE49-F238E27FC236}">
                <a16:creationId xmlns:a16="http://schemas.microsoft.com/office/drawing/2014/main" id="{9DF2D956-AF9E-2949-B9D5-DEB2121E734F}"/>
              </a:ext>
            </a:extLst>
          </p:cNvPr>
          <p:cNvSpPr/>
          <p:nvPr/>
        </p:nvSpPr>
        <p:spPr>
          <a:xfrm>
            <a:off x="6409803" y="466917"/>
            <a:ext cx="462455" cy="44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B20EC2-FA3F-8B4E-9B47-0BBEE5DD4512}"/>
              </a:ext>
            </a:extLst>
          </p:cNvPr>
          <p:cNvSpPr/>
          <p:nvPr/>
        </p:nvSpPr>
        <p:spPr>
          <a:xfrm>
            <a:off x="6944538" y="435711"/>
            <a:ext cx="1079225" cy="46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latin typeface="ARS Maquette Pro" panose="02000603000000020004" pitchFamily="2" charset="77"/>
              </a:rPr>
              <a:t>ECD is aangepast</a:t>
            </a:r>
          </a:p>
        </p:txBody>
      </p:sp>
    </p:spTree>
    <p:extLst>
      <p:ext uri="{BB962C8B-B14F-4D97-AF65-F5344CB8AC3E}">
        <p14:creationId xmlns:p14="http://schemas.microsoft.com/office/powerpoint/2010/main" val="305055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WAT IS HET EFFECT?</a:t>
            </a:r>
            <a:endParaRPr lang="nl-NL" sz="2800" dirty="0"/>
          </a:p>
        </p:txBody>
      </p:sp>
      <p:grpSp>
        <p:nvGrpSpPr>
          <p:cNvPr id="22" name="Groeperen 1">
            <a:extLst>
              <a:ext uri="{FF2B5EF4-FFF2-40B4-BE49-F238E27FC236}">
                <a16:creationId xmlns:a16="http://schemas.microsoft.com/office/drawing/2014/main" id="{604A050F-619A-D04A-A181-0991CFE30832}"/>
              </a:ext>
            </a:extLst>
          </p:cNvPr>
          <p:cNvGrpSpPr/>
          <p:nvPr/>
        </p:nvGrpSpPr>
        <p:grpSpPr>
          <a:xfrm>
            <a:off x="1764006" y="1425904"/>
            <a:ext cx="5673163" cy="2991306"/>
            <a:chOff x="3900721" y="2269150"/>
            <a:chExt cx="4734949" cy="3837742"/>
          </a:xfrm>
        </p:grpSpPr>
        <p:grpSp>
          <p:nvGrpSpPr>
            <p:cNvPr id="25" name="Groeperen 2">
              <a:extLst>
                <a:ext uri="{FF2B5EF4-FFF2-40B4-BE49-F238E27FC236}">
                  <a16:creationId xmlns:a16="http://schemas.microsoft.com/office/drawing/2014/main" id="{83376B4E-0827-394D-8B40-3F844321549F}"/>
                </a:ext>
              </a:extLst>
            </p:cNvPr>
            <p:cNvGrpSpPr/>
            <p:nvPr/>
          </p:nvGrpSpPr>
          <p:grpSpPr>
            <a:xfrm>
              <a:off x="3900721" y="2269150"/>
              <a:ext cx="4734949" cy="3837742"/>
              <a:chOff x="3594312" y="2485318"/>
              <a:chExt cx="4734949" cy="3837742"/>
            </a:xfrm>
          </p:grpSpPr>
          <p:sp>
            <p:nvSpPr>
              <p:cNvPr id="45" name="Ovaal 44">
                <a:extLst>
                  <a:ext uri="{FF2B5EF4-FFF2-40B4-BE49-F238E27FC236}">
                    <a16:creationId xmlns:a16="http://schemas.microsoft.com/office/drawing/2014/main" id="{AF868C5C-4987-EA44-B2DC-02FCF58C78A9}"/>
                  </a:ext>
                </a:extLst>
              </p:cNvPr>
              <p:cNvSpPr/>
              <p:nvPr/>
            </p:nvSpPr>
            <p:spPr>
              <a:xfrm>
                <a:off x="5303569" y="2485318"/>
                <a:ext cx="1205107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Anamnese</a:t>
                </a:r>
              </a:p>
            </p:txBody>
          </p:sp>
          <p:sp>
            <p:nvSpPr>
              <p:cNvPr id="46" name="Ovaal 45">
                <a:extLst>
                  <a:ext uri="{FF2B5EF4-FFF2-40B4-BE49-F238E27FC236}">
                    <a16:creationId xmlns:a16="http://schemas.microsoft.com/office/drawing/2014/main" id="{95516D76-5796-7548-BEEA-63CA0D7A25D1}"/>
                  </a:ext>
                </a:extLst>
              </p:cNvPr>
              <p:cNvSpPr/>
              <p:nvPr/>
            </p:nvSpPr>
            <p:spPr>
              <a:xfrm>
                <a:off x="7041786" y="3139150"/>
                <a:ext cx="1024946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Diagnose</a:t>
                </a:r>
              </a:p>
            </p:txBody>
          </p:sp>
          <p:sp>
            <p:nvSpPr>
              <p:cNvPr id="47" name="Ovaal 46">
                <a:extLst>
                  <a:ext uri="{FF2B5EF4-FFF2-40B4-BE49-F238E27FC236}">
                    <a16:creationId xmlns:a16="http://schemas.microsoft.com/office/drawing/2014/main" id="{B6293171-1DBF-D84A-86D9-A052E921842E}"/>
                  </a:ext>
                </a:extLst>
              </p:cNvPr>
              <p:cNvSpPr/>
              <p:nvPr/>
            </p:nvSpPr>
            <p:spPr>
              <a:xfrm>
                <a:off x="7119069" y="4623669"/>
                <a:ext cx="1210192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Plannen van resultaten</a:t>
                </a:r>
              </a:p>
            </p:txBody>
          </p:sp>
          <p:sp>
            <p:nvSpPr>
              <p:cNvPr id="48" name="Ovaal 47">
                <a:extLst>
                  <a:ext uri="{FF2B5EF4-FFF2-40B4-BE49-F238E27FC236}">
                    <a16:creationId xmlns:a16="http://schemas.microsoft.com/office/drawing/2014/main" id="{55BDC07F-1A79-DD4F-A949-6F4A0F4059F6}"/>
                  </a:ext>
                </a:extLst>
              </p:cNvPr>
              <p:cNvSpPr/>
              <p:nvPr/>
            </p:nvSpPr>
            <p:spPr>
              <a:xfrm>
                <a:off x="4808738" y="3596349"/>
                <a:ext cx="2193239" cy="161568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Verpleegkundig</a:t>
                </a:r>
              </a:p>
              <a:p>
                <a:pPr algn="ctr"/>
                <a:r>
                  <a:rPr lang="nl-NL" sz="1600" dirty="0"/>
                  <a:t>proces</a:t>
                </a:r>
              </a:p>
            </p:txBody>
          </p:sp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F2EC8A88-DC46-6045-9515-1F0E5EF5AB26}"/>
                  </a:ext>
                </a:extLst>
              </p:cNvPr>
              <p:cNvSpPr/>
              <p:nvPr/>
            </p:nvSpPr>
            <p:spPr>
              <a:xfrm>
                <a:off x="3722969" y="2985494"/>
                <a:ext cx="1205108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Evalueren</a:t>
                </a:r>
              </a:p>
            </p:txBody>
          </p:sp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033482EE-51C9-944F-8BD7-A0BD8DA3FB00}"/>
                  </a:ext>
                </a:extLst>
              </p:cNvPr>
              <p:cNvSpPr/>
              <p:nvPr/>
            </p:nvSpPr>
            <p:spPr>
              <a:xfrm>
                <a:off x="3594312" y="4535040"/>
                <a:ext cx="1105524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Uitvoeren</a:t>
                </a:r>
              </a:p>
            </p:txBody>
          </p:sp>
          <p:sp>
            <p:nvSpPr>
              <p:cNvPr id="51" name="Ovaal 50">
                <a:extLst>
                  <a:ext uri="{FF2B5EF4-FFF2-40B4-BE49-F238E27FC236}">
                    <a16:creationId xmlns:a16="http://schemas.microsoft.com/office/drawing/2014/main" id="{0F35DB2C-801B-8F4E-9EFA-AF8BEA750368}"/>
                  </a:ext>
                </a:extLst>
              </p:cNvPr>
              <p:cNvSpPr/>
              <p:nvPr/>
            </p:nvSpPr>
            <p:spPr>
              <a:xfrm>
                <a:off x="5150855" y="5408660"/>
                <a:ext cx="1357821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Plannen van interventies</a:t>
                </a:r>
              </a:p>
            </p:txBody>
          </p:sp>
        </p:grpSp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91405B53-9E63-894D-AA0C-F686086C210D}"/>
                </a:ext>
              </a:extLst>
            </p:cNvPr>
            <p:cNvCxnSpPr/>
            <p:nvPr/>
          </p:nvCxnSpPr>
          <p:spPr>
            <a:xfrm>
              <a:off x="6992971" y="2806945"/>
              <a:ext cx="223546" cy="193575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>
              <a:extLst>
                <a:ext uri="{FF2B5EF4-FFF2-40B4-BE49-F238E27FC236}">
                  <a16:creationId xmlns:a16="http://schemas.microsoft.com/office/drawing/2014/main" id="{599F774E-F885-424A-A728-1802C4E4388D}"/>
                </a:ext>
              </a:extLst>
            </p:cNvPr>
            <p:cNvCxnSpPr/>
            <p:nvPr/>
          </p:nvCxnSpPr>
          <p:spPr>
            <a:xfrm flipH="1">
              <a:off x="8124247" y="3927221"/>
              <a:ext cx="9007" cy="391651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1B630721-771A-BD48-B62F-CD3CA0332927}"/>
                </a:ext>
              </a:extLst>
            </p:cNvPr>
            <p:cNvCxnSpPr/>
            <p:nvPr/>
          </p:nvCxnSpPr>
          <p:spPr>
            <a:xfrm flipH="1">
              <a:off x="7124649" y="5321901"/>
              <a:ext cx="410721" cy="244665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met pijl 41">
              <a:extLst>
                <a:ext uri="{FF2B5EF4-FFF2-40B4-BE49-F238E27FC236}">
                  <a16:creationId xmlns:a16="http://schemas.microsoft.com/office/drawing/2014/main" id="{14B3DBAD-57A7-1945-ABD9-DF635BAAB485}"/>
                </a:ext>
              </a:extLst>
            </p:cNvPr>
            <p:cNvCxnSpPr/>
            <p:nvPr/>
          </p:nvCxnSpPr>
          <p:spPr>
            <a:xfrm flipH="1" flipV="1">
              <a:off x="4827712" y="5233272"/>
              <a:ext cx="388589" cy="216198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met pijl 42">
              <a:extLst>
                <a:ext uri="{FF2B5EF4-FFF2-40B4-BE49-F238E27FC236}">
                  <a16:creationId xmlns:a16="http://schemas.microsoft.com/office/drawing/2014/main" id="{85DA064D-3640-B64E-A207-4A3C33DB8F99}"/>
                </a:ext>
              </a:extLst>
            </p:cNvPr>
            <p:cNvCxnSpPr/>
            <p:nvPr/>
          </p:nvCxnSpPr>
          <p:spPr>
            <a:xfrm flipV="1">
              <a:off x="4305311" y="3765088"/>
              <a:ext cx="0" cy="378310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47CB5D1E-A6ED-2845-AC7D-F97EB39EB008}"/>
                </a:ext>
              </a:extLst>
            </p:cNvPr>
            <p:cNvCxnSpPr/>
            <p:nvPr/>
          </p:nvCxnSpPr>
          <p:spPr>
            <a:xfrm flipV="1">
              <a:off x="5115147" y="2639165"/>
              <a:ext cx="397263" cy="130160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B2737279-70D4-E543-BF9D-8490E3A347C6}"/>
              </a:ext>
            </a:extLst>
          </p:cNvPr>
          <p:cNvSpPr txBox="1"/>
          <p:nvPr/>
        </p:nvSpPr>
        <p:spPr>
          <a:xfrm>
            <a:off x="4821826" y="716930"/>
            <a:ext cx="25940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ARS Maquette Pro" panose="02000603000000020004" pitchFamily="2" charset="77"/>
              </a:rPr>
              <a:t>Methodische anamnesegesprekken met feitelijke oorzaak die ten grondslag ligt aan hulpvraag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AAD3646-D41F-3F4D-9249-487CEE49F941}"/>
              </a:ext>
            </a:extLst>
          </p:cNvPr>
          <p:cNvSpPr txBox="1"/>
          <p:nvPr/>
        </p:nvSpPr>
        <p:spPr>
          <a:xfrm>
            <a:off x="6945548" y="1422417"/>
            <a:ext cx="21984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ARS Maquette Pro" panose="02000603000000020004" pitchFamily="2" charset="77"/>
              </a:rPr>
              <a:t>Diagnostiek die de aard en omvang van de complexiteit van de klantsituatie toont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7BFD653-0454-5543-A15F-F74CF52C4975}"/>
              </a:ext>
            </a:extLst>
          </p:cNvPr>
          <p:cNvSpPr txBox="1"/>
          <p:nvPr/>
        </p:nvSpPr>
        <p:spPr>
          <a:xfrm>
            <a:off x="7170318" y="2515548"/>
            <a:ext cx="18225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ARS Maquette Pro" panose="02000603000000020004" pitchFamily="2" charset="77"/>
              </a:rPr>
              <a:t>Ander type afspraken over resultaten en interventies met de klant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EDAAF95-1D6C-8C44-B6CC-B378BD984D00}"/>
              </a:ext>
            </a:extLst>
          </p:cNvPr>
          <p:cNvSpPr txBox="1"/>
          <p:nvPr/>
        </p:nvSpPr>
        <p:spPr>
          <a:xfrm>
            <a:off x="3626465" y="4459108"/>
            <a:ext cx="49526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Aft>
                <a:spcPts val="24"/>
              </a:spcAft>
              <a:buNone/>
            </a:pPr>
            <a:r>
              <a:rPr lang="nl-NL" sz="1050" dirty="0">
                <a:latin typeface="ARS Maquette Pro" panose="02000603000000020004" pitchFamily="2" charset="77"/>
              </a:rPr>
              <a:t>De wijkverpleegkundige richt zich niet langer op (bestrijding van) symptomen, maar door klinisch redeneren op oorzaken en gevolgen waardoor de interventies effectiever (passender en duurzamer) zijn. 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068EDFA-A0B4-6442-81FF-D0724758694D}"/>
              </a:ext>
            </a:extLst>
          </p:cNvPr>
          <p:cNvSpPr/>
          <p:nvPr/>
        </p:nvSpPr>
        <p:spPr>
          <a:xfrm>
            <a:off x="180961" y="3946684"/>
            <a:ext cx="35539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ARS Maquette Pro" panose="02000603000000020004" pitchFamily="2" charset="77"/>
              </a:rPr>
              <a:t>Effectievere interventies leiden op het collectieve niveau van Wijkzorg tot:</a:t>
            </a:r>
          </a:p>
          <a:p>
            <a:pPr marL="285750" indent="-285750">
              <a:buClr>
                <a:srgbClr val="FF7B0D"/>
              </a:buClr>
              <a:buFont typeface="Arial" panose="020B0604020202020204" pitchFamily="34" charset="0"/>
              <a:buChar char="•"/>
            </a:pPr>
            <a:r>
              <a:rPr lang="nl-NL" sz="1050" b="1" dirty="0">
                <a:latin typeface="ARS Maquette Pro" panose="02000603000000020004" pitchFamily="2" charset="77"/>
              </a:rPr>
              <a:t>afname</a:t>
            </a:r>
            <a:r>
              <a:rPr lang="nl-NL" sz="1050" dirty="0">
                <a:latin typeface="ARS Maquette Pro" panose="02000603000000020004" pitchFamily="2" charset="77"/>
              </a:rPr>
              <a:t> in omvang en duur van de betrokkenheid van het klantteam Wijkzorg</a:t>
            </a:r>
          </a:p>
          <a:p>
            <a:pPr marL="285750" indent="-285750">
              <a:buClr>
                <a:srgbClr val="FF7B0D"/>
              </a:buClr>
              <a:buFont typeface="Arial" panose="020B0604020202020204" pitchFamily="34" charset="0"/>
              <a:buChar char="•"/>
            </a:pPr>
            <a:r>
              <a:rPr lang="nl-NL" sz="1050" b="1" dirty="0">
                <a:latin typeface="ARS Maquette Pro" panose="02000603000000020004" pitchFamily="2" charset="77"/>
              </a:rPr>
              <a:t>toename</a:t>
            </a:r>
            <a:r>
              <a:rPr lang="nl-NL" sz="1050" dirty="0">
                <a:latin typeface="ARS Maquette Pro" panose="02000603000000020004" pitchFamily="2" charset="77"/>
              </a:rPr>
              <a:t> in omvang en duur van de betrokkenheid van de wijkverpleegkundige. 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BD5BCB1-3518-094F-AFD0-386681299C09}"/>
              </a:ext>
            </a:extLst>
          </p:cNvPr>
          <p:cNvSpPr txBox="1"/>
          <p:nvPr/>
        </p:nvSpPr>
        <p:spPr>
          <a:xfrm>
            <a:off x="180961" y="977923"/>
            <a:ext cx="25542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ARS Maquette Pro" panose="02000603000000020004" pitchFamily="2" charset="77"/>
              </a:rPr>
              <a:t>Overall: </a:t>
            </a:r>
          </a:p>
          <a:p>
            <a:pPr marL="285750" indent="-285750">
              <a:buClr>
                <a:srgbClr val="FF7B0D"/>
              </a:buClr>
              <a:buFont typeface="Arial" panose="020B0604020202020204" pitchFamily="34" charset="0"/>
              <a:buChar char="•"/>
            </a:pPr>
            <a:r>
              <a:rPr lang="nl-NL" sz="1050" b="1" dirty="0">
                <a:latin typeface="ARS Maquette Pro" panose="02000603000000020004" pitchFamily="2" charset="77"/>
              </a:rPr>
              <a:t>afname van het gemiddeld aantal uren zorg per klant</a:t>
            </a:r>
          </a:p>
          <a:p>
            <a:pPr marL="285750" indent="-285750">
              <a:buClr>
                <a:srgbClr val="FF7B0D"/>
              </a:buClr>
              <a:buFont typeface="Arial" panose="020B0604020202020204" pitchFamily="34" charset="0"/>
              <a:buChar char="•"/>
            </a:pPr>
            <a:r>
              <a:rPr lang="nl-NL" sz="1050" b="1" dirty="0">
                <a:latin typeface="ARS Maquette Pro" panose="02000603000000020004" pitchFamily="2" charset="77"/>
              </a:rPr>
              <a:t>toename van het aantal klanten dat in zorg is.</a:t>
            </a:r>
          </a:p>
          <a:p>
            <a:endParaRPr lang="nl-NL" sz="1050" dirty="0">
              <a:latin typeface="ARS Maquette Pro" panose="020006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809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WAT METEN WE?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7B0D"/>
              </a:buClr>
            </a:pPr>
            <a:r>
              <a:rPr lang="nl-NL" sz="1400" b="1" dirty="0">
                <a:latin typeface="ARS Maquette Pro" panose="02000603000000020004" pitchFamily="2" charset="77"/>
              </a:rPr>
              <a:t>Procesindicatoren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Aantal klanten met ingevulde initiële anamnese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Aantal klanten met ingevulde GFI (&gt;75 jaar), bij aanvang en evaluatie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Aantal klanten met prioriteringsanamnese/ positieve gezondheid anamnese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Aandachtgebieden in Omaha System, soort en aantal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De Omaha System scores voor Kennis, Gedrag en Status (KGS), bij aanvang en evaluatie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Interventietype (behandelen, </a:t>
            </a:r>
            <a:r>
              <a:rPr lang="nl-NL" sz="1400" dirty="0" err="1">
                <a:latin typeface="ARS Maquette Pro" panose="02000603000000020004" pitchFamily="2" charset="77"/>
              </a:rPr>
              <a:t>casemanagen</a:t>
            </a:r>
            <a:r>
              <a:rPr lang="nl-NL" sz="1400" dirty="0">
                <a:latin typeface="ARS Maquette Pro" panose="02000603000000020004" pitchFamily="2" charset="77"/>
              </a:rPr>
              <a:t>, monitoren, adviseren)</a:t>
            </a:r>
          </a:p>
          <a:p>
            <a:pPr>
              <a:buClr>
                <a:srgbClr val="FF7B0D"/>
              </a:buClr>
            </a:pPr>
            <a:r>
              <a:rPr lang="nl-NL" sz="1400" b="1" dirty="0">
                <a:latin typeface="ARS Maquette Pro" panose="02000603000000020004" pitchFamily="2" charset="77"/>
              </a:rPr>
              <a:t>Doelmatigheidsindicatoren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Aantal unieke klanten in zorg</a:t>
            </a:r>
          </a:p>
          <a:p>
            <a:pPr lvl="1">
              <a:buClr>
                <a:srgbClr val="FF7B0D"/>
              </a:buClr>
            </a:pPr>
            <a:r>
              <a:rPr lang="nl-NL" sz="1400" dirty="0">
                <a:latin typeface="ARS Maquette Pro" panose="02000603000000020004" pitchFamily="2" charset="77"/>
              </a:rPr>
              <a:t>Gemiddelde aantal zorguren per klant</a:t>
            </a:r>
          </a:p>
        </p:txBody>
      </p:sp>
    </p:spTree>
    <p:extLst>
      <p:ext uri="{BB962C8B-B14F-4D97-AF65-F5344CB8AC3E}">
        <p14:creationId xmlns:p14="http://schemas.microsoft.com/office/powerpoint/2010/main" val="252880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8BDD72EA9C94CB67182187E4CC3E5" ma:contentTypeVersion="10" ma:contentTypeDescription="Een nieuw document maken." ma:contentTypeScope="" ma:versionID="9315a6b8e928b3ce3179fd7c51c1a7cd">
  <xsd:schema xmlns:xsd="http://www.w3.org/2001/XMLSchema" xmlns:xs="http://www.w3.org/2001/XMLSchema" xmlns:p="http://schemas.microsoft.com/office/2006/metadata/properties" xmlns:ns2="f90dc47c-a103-4f1f-b37f-41dd0fbfeeea" xmlns:ns3="f105d258-1670-4e5a-ab16-d59bda5bbcf3" targetNamespace="http://schemas.microsoft.com/office/2006/metadata/properties" ma:root="true" ma:fieldsID="4f8a395d258d19760303ed3c5bf7d9f3" ns2:_="" ns3:_="">
    <xsd:import namespace="f90dc47c-a103-4f1f-b37f-41dd0fbfeeea"/>
    <xsd:import namespace="f105d258-1670-4e5a-ab16-d59bda5bb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dc47c-a103-4f1f-b37f-41dd0fbfe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d258-1670-4e5a-ab16-d59bda5bbcf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FD5893-22CB-46B7-AF0B-F0EC78FA83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C48BC-EB0F-425B-B784-7C7C70FC9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dc47c-a103-4f1f-b37f-41dd0fbfeeea"/>
    <ds:schemaRef ds:uri="f105d258-1670-4e5a-ab16-d59bda5bb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EE5AD-81D3-40DC-8EF1-870B137D5033}">
  <ds:schemaRefs>
    <ds:schemaRef ds:uri="f105d258-1670-4e5a-ab16-d59bda5bbcf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90dc47c-a103-4f1f-b37f-41dd0fbfeee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865</Words>
  <Application>Microsoft Macintosh PowerPoint</Application>
  <PresentationFormat>Diavoorstelling (16:9)</PresentationFormat>
  <Paragraphs>145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ARS Maquette Pro</vt:lpstr>
      <vt:lpstr>Calibri</vt:lpstr>
      <vt:lpstr>Filson Soft</vt:lpstr>
      <vt:lpstr>Filson Soft Medium</vt:lpstr>
      <vt:lpstr>Filson Soft Regular</vt:lpstr>
      <vt:lpstr>Office-thema</vt:lpstr>
      <vt:lpstr>EEN NIEUWE  KIJK OP DE WIJK</vt:lpstr>
      <vt:lpstr>PowerPoint-presentatie</vt:lpstr>
      <vt:lpstr>INHOUD</vt:lpstr>
      <vt:lpstr>WIJ HADDEN GEEN REGIE OVER ONS VERPLEEGKUNDIG PROCES</vt:lpstr>
      <vt:lpstr>WIJKVERPLEEGKUNDIG MEESTERSCHAP KERN VAN ONZE ROL</vt:lpstr>
      <vt:lpstr>INHOUD</vt:lpstr>
      <vt:lpstr>LEREN</vt:lpstr>
      <vt:lpstr>WAT IS HET EFFECT?</vt:lpstr>
      <vt:lpstr>WAT METEN WE?</vt:lpstr>
      <vt:lpstr>INHOUD</vt:lpstr>
      <vt:lpstr>VERANTWOORDELIJKHEID WIJKVERPLEGING</vt:lpstr>
      <vt:lpstr>HOE NEMEN WIJ ALS WIJKVERPLEEGKUNDIGEN VAN SENSIRE ONZE VERANTWOORDELIJKHEID?</vt:lpstr>
      <vt:lpstr>VAN HYPOTHESE NAAR TREND</vt:lpstr>
      <vt:lpstr>INHOUD</vt:lpstr>
      <vt:lpstr>WAAR HEBBEN WE EEN GEZAMENLIJK BELANG EN KUNNEN WE ELKAAR VINDEN EN VERSTERKEN?</vt:lpstr>
      <vt:lpstr>PowerPoint-presentatie</vt:lpstr>
      <vt:lpstr>EEN NIEUWE  KIJK OP DE WIJK</vt:lpstr>
    </vt:vector>
  </TitlesOfParts>
  <Company>INV.DSGN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Rugers</dc:creator>
  <cp:lastModifiedBy>Jesse Falk | Cognicum</cp:lastModifiedBy>
  <cp:revision>10</cp:revision>
  <cp:lastPrinted>2019-10-09T12:37:25Z</cp:lastPrinted>
  <dcterms:created xsi:type="dcterms:W3CDTF">2019-10-09T11:35:00Z</dcterms:created>
  <dcterms:modified xsi:type="dcterms:W3CDTF">2019-11-12T18:25:45Z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0x01010032F8BDD72EA9C94CB67182187E4CC3E5</vt:lpwstr>
  </property>
</Properties>
</file>